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41"/>
  </p:handoutMasterIdLst>
  <p:sldIdLst>
    <p:sldId id="334" r:id="rId2"/>
    <p:sldId id="256" r:id="rId3"/>
    <p:sldId id="292" r:id="rId4"/>
    <p:sldId id="293" r:id="rId5"/>
    <p:sldId id="294" r:id="rId6"/>
    <p:sldId id="286" r:id="rId7"/>
    <p:sldId id="327" r:id="rId8"/>
    <p:sldId id="258" r:id="rId9"/>
    <p:sldId id="328" r:id="rId10"/>
    <p:sldId id="329" r:id="rId11"/>
    <p:sldId id="330" r:id="rId12"/>
    <p:sldId id="331" r:id="rId13"/>
    <p:sldId id="332" r:id="rId14"/>
    <p:sldId id="333" r:id="rId15"/>
    <p:sldId id="295" r:id="rId16"/>
    <p:sldId id="275" r:id="rId17"/>
    <p:sldId id="309" r:id="rId18"/>
    <p:sldId id="314" r:id="rId19"/>
    <p:sldId id="298" r:id="rId20"/>
    <p:sldId id="299" r:id="rId21"/>
    <p:sldId id="300" r:id="rId22"/>
    <p:sldId id="304" r:id="rId23"/>
    <p:sldId id="310" r:id="rId24"/>
    <p:sldId id="312" r:id="rId25"/>
    <p:sldId id="313" r:id="rId26"/>
    <p:sldId id="316" r:id="rId27"/>
    <p:sldId id="302" r:id="rId28"/>
    <p:sldId id="305" r:id="rId29"/>
    <p:sldId id="306" r:id="rId30"/>
    <p:sldId id="308" r:id="rId31"/>
    <p:sldId id="315" r:id="rId32"/>
    <p:sldId id="320" r:id="rId33"/>
    <p:sldId id="321" r:id="rId34"/>
    <p:sldId id="317" r:id="rId35"/>
    <p:sldId id="323" r:id="rId36"/>
    <p:sldId id="322" r:id="rId37"/>
    <p:sldId id="324" r:id="rId38"/>
    <p:sldId id="325" r:id="rId39"/>
    <p:sldId id="281" r:id="rId40"/>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84" y="7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30" tIns="46216" rIns="92430" bIns="46216"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30" tIns="46216" rIns="92430" bIns="46216" rtlCol="0"/>
          <a:lstStyle>
            <a:lvl1pPr algn="r">
              <a:defRPr sz="1200"/>
            </a:lvl1pPr>
          </a:lstStyle>
          <a:p>
            <a:fld id="{6BB4F059-2F18-444D-9D48-3F15BDFC0A99}" type="datetimeFigureOut">
              <a:rPr lang="en-US" smtClean="0"/>
              <a:t>2/7/2018</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2430" tIns="46216" rIns="92430" bIns="46216"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2430" tIns="46216" rIns="92430" bIns="46216" rtlCol="0" anchor="b"/>
          <a:lstStyle>
            <a:lvl1pPr algn="r">
              <a:defRPr sz="1200"/>
            </a:lvl1pPr>
          </a:lstStyle>
          <a:p>
            <a:fld id="{0FB7D7FA-AC89-4C88-96A6-353CBCEFAE33}" type="slidenum">
              <a:rPr lang="en-US" smtClean="0"/>
              <a:t>‹#›</a:t>
            </a:fld>
            <a:endParaRPr lang="en-US"/>
          </a:p>
        </p:txBody>
      </p:sp>
    </p:spTree>
    <p:extLst>
      <p:ext uri="{BB962C8B-B14F-4D97-AF65-F5344CB8AC3E}">
        <p14:creationId xmlns:p14="http://schemas.microsoft.com/office/powerpoint/2010/main" val="3859332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lvl1pPr>
              <a:defRPr>
                <a:solidFill>
                  <a:schemeClr val="bg1"/>
                </a:solidFill>
              </a:defRPr>
            </a:lvl1pPr>
          </a:lstStyle>
          <a:p>
            <a:fld id="{48A87A34-81AB-432B-8DAE-1953F412C126}" type="datetimeFigureOut">
              <a:rPr lang="en-US" smtClean="0"/>
              <a:pPr/>
              <a:t>2/7/2018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lvl1pPr>
              <a:defRPr>
                <a:solidFill>
                  <a:schemeClr val="bg1"/>
                </a:solidFill>
              </a:defRPr>
            </a:lvl1p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48A87A34-81AB-432B-8DAE-1953F412C126}" type="datetimeFigureOut">
              <a:rPr lang="en-US" smtClean="0"/>
              <a:pPr/>
              <a:t>2/7/2018</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2/7/2018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2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joann.mcmanus@nebrask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9996" y="692380"/>
            <a:ext cx="9960076" cy="4053638"/>
          </a:xfrm>
          <a:prstGeom prst="rect">
            <a:avLst/>
          </a:prstGeom>
        </p:spPr>
      </p:pic>
      <p:sp>
        <p:nvSpPr>
          <p:cNvPr id="5" name="Rectangle 4"/>
          <p:cNvSpPr/>
          <p:nvPr/>
        </p:nvSpPr>
        <p:spPr>
          <a:xfrm>
            <a:off x="901337" y="4819880"/>
            <a:ext cx="10816046" cy="707886"/>
          </a:xfrm>
          <a:prstGeom prst="rect">
            <a:avLst/>
          </a:prstGeom>
        </p:spPr>
        <p:txBody>
          <a:bodyPr wrap="square">
            <a:spAutoFit/>
          </a:bodyPr>
          <a:lstStyle/>
          <a:p>
            <a:r>
              <a:rPr lang="en-US" sz="4000" dirty="0">
                <a:solidFill>
                  <a:prstClr val="black"/>
                </a:solidFill>
              </a:rPr>
              <a:t>http://nlc.nebraska.gov/grants/InnovationStudios</a:t>
            </a:r>
            <a:endParaRPr lang="en-US" dirty="0"/>
          </a:p>
        </p:txBody>
      </p:sp>
    </p:spTree>
    <p:extLst>
      <p:ext uri="{BB962C8B-B14F-4D97-AF65-F5344CB8AC3E}">
        <p14:creationId xmlns:p14="http://schemas.microsoft.com/office/powerpoint/2010/main" val="1988435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227" y="226436"/>
            <a:ext cx="8641772" cy="636010"/>
          </a:xfrm>
        </p:spPr>
        <p:txBody>
          <a:bodyPr>
            <a:normAutofit fontScale="90000"/>
          </a:bodyPr>
          <a:lstStyle/>
          <a:p>
            <a:r>
              <a:rPr lang="en-US" sz="4000" b="1" cap="none" dirty="0" smtClean="0">
                <a:solidFill>
                  <a:schemeClr val="bg1"/>
                </a:solidFill>
              </a:rPr>
              <a:t>Community Action Team</a:t>
            </a:r>
            <a:endParaRPr lang="en-US" sz="4000" b="1" cap="none" dirty="0">
              <a:solidFill>
                <a:schemeClr val="bg1"/>
              </a:solidFill>
            </a:endParaRPr>
          </a:p>
        </p:txBody>
      </p:sp>
      <p:sp>
        <p:nvSpPr>
          <p:cNvPr id="4" name="Rectangle 3"/>
          <p:cNvSpPr/>
          <p:nvPr/>
        </p:nvSpPr>
        <p:spPr>
          <a:xfrm>
            <a:off x="1454728" y="1282485"/>
            <a:ext cx="10515600" cy="5324535"/>
          </a:xfrm>
          <a:prstGeom prst="rect">
            <a:avLst/>
          </a:prstGeom>
        </p:spPr>
        <p:txBody>
          <a:bodyPr wrap="square">
            <a:spAutoFit/>
          </a:bodyPr>
          <a:lstStyle/>
          <a:p>
            <a:pPr>
              <a:lnSpc>
                <a:spcPct val="100000"/>
              </a:lnSpc>
              <a:spcBef>
                <a:spcPts val="0"/>
              </a:spcBef>
            </a:pPr>
            <a:r>
              <a:rPr lang="en-US" sz="3200" dirty="0">
                <a:solidFill>
                  <a:schemeClr val="bg1"/>
                </a:solidFill>
              </a:rPr>
              <a:t>Identify 5 to 6 community leaders (or more)</a:t>
            </a:r>
          </a:p>
          <a:p>
            <a:pPr marL="914400" lvl="1" indent="-457200">
              <a:lnSpc>
                <a:spcPct val="100000"/>
              </a:lnSpc>
              <a:spcBef>
                <a:spcPts val="0"/>
              </a:spcBef>
              <a:buFont typeface="Arial" panose="020B0604020202020204" pitchFamily="34" charset="0"/>
              <a:buChar char="•"/>
            </a:pPr>
            <a:r>
              <a:rPr lang="en-US" sz="2800" dirty="0" smtClean="0">
                <a:solidFill>
                  <a:schemeClr val="bg1"/>
                </a:solidFill>
              </a:rPr>
              <a:t>Representative </a:t>
            </a:r>
            <a:r>
              <a:rPr lang="en-US" sz="2800" dirty="0">
                <a:solidFill>
                  <a:schemeClr val="bg1"/>
                </a:solidFill>
              </a:rPr>
              <a:t>of diverse aspects of community </a:t>
            </a:r>
            <a:r>
              <a:rPr lang="mr-IN" sz="2800" dirty="0">
                <a:solidFill>
                  <a:schemeClr val="bg1"/>
                </a:solidFill>
              </a:rPr>
              <a:t>–</a:t>
            </a:r>
            <a:r>
              <a:rPr lang="en-US" sz="2800" dirty="0">
                <a:solidFill>
                  <a:schemeClr val="bg1"/>
                </a:solidFill>
              </a:rPr>
              <a:t> Library, Chamber, Economic Development, Education, Extension, Business, Art Guild, Quilt Guild, Target Audiences, etc</a:t>
            </a:r>
            <a:r>
              <a:rPr lang="en-US" sz="2800" dirty="0" smtClean="0">
                <a:solidFill>
                  <a:schemeClr val="bg1"/>
                </a:solidFill>
              </a:rPr>
              <a:t>.</a:t>
            </a:r>
          </a:p>
          <a:p>
            <a:pPr marL="914400" lvl="1" indent="-457200">
              <a:lnSpc>
                <a:spcPct val="100000"/>
              </a:lnSpc>
              <a:spcBef>
                <a:spcPts val="0"/>
              </a:spcBef>
              <a:buFont typeface="Arial" panose="020B0604020202020204" pitchFamily="34" charset="0"/>
              <a:buChar char="•"/>
            </a:pPr>
            <a:r>
              <a:rPr lang="en-US" sz="2800" dirty="0" smtClean="0">
                <a:solidFill>
                  <a:schemeClr val="bg1"/>
                </a:solidFill>
              </a:rPr>
              <a:t>Willing to </a:t>
            </a:r>
            <a:r>
              <a:rPr lang="en-US" sz="2800" dirty="0">
                <a:solidFill>
                  <a:schemeClr val="bg1"/>
                </a:solidFill>
              </a:rPr>
              <a:t>make a commitment—spending time, energy, and talent to focus strategically and create a implementation </a:t>
            </a:r>
            <a:r>
              <a:rPr lang="en-US" sz="2800" dirty="0" smtClean="0">
                <a:solidFill>
                  <a:schemeClr val="bg1"/>
                </a:solidFill>
              </a:rPr>
              <a:t>plan</a:t>
            </a:r>
          </a:p>
          <a:p>
            <a:pPr marL="914400" lvl="1" indent="-457200">
              <a:lnSpc>
                <a:spcPct val="100000"/>
              </a:lnSpc>
              <a:spcBef>
                <a:spcPts val="0"/>
              </a:spcBef>
              <a:buFont typeface="Arial" panose="020B0604020202020204" pitchFamily="34" charset="0"/>
              <a:buChar char="•"/>
            </a:pPr>
            <a:r>
              <a:rPr lang="en-US" sz="2800" dirty="0" smtClean="0">
                <a:solidFill>
                  <a:schemeClr val="bg1"/>
                </a:solidFill>
              </a:rPr>
              <a:t>Willing </a:t>
            </a:r>
            <a:r>
              <a:rPr lang="en-US" sz="2800" dirty="0">
                <a:solidFill>
                  <a:schemeClr val="bg1"/>
                </a:solidFill>
              </a:rPr>
              <a:t>to engage and collaborate with community and key </a:t>
            </a:r>
            <a:r>
              <a:rPr lang="en-US" sz="2800" dirty="0" smtClean="0">
                <a:solidFill>
                  <a:schemeClr val="bg1"/>
                </a:solidFill>
              </a:rPr>
              <a:t>stakeholders</a:t>
            </a:r>
          </a:p>
          <a:p>
            <a:pPr marL="914400" lvl="1" indent="-457200">
              <a:lnSpc>
                <a:spcPct val="100000"/>
              </a:lnSpc>
              <a:spcBef>
                <a:spcPts val="0"/>
              </a:spcBef>
              <a:buFont typeface="Arial" panose="020B0604020202020204" pitchFamily="34" charset="0"/>
              <a:buChar char="•"/>
            </a:pPr>
            <a:r>
              <a:rPr lang="en-US" sz="2800" dirty="0" smtClean="0">
                <a:solidFill>
                  <a:schemeClr val="bg1"/>
                </a:solidFill>
              </a:rPr>
              <a:t>Recruit </a:t>
            </a:r>
            <a:r>
              <a:rPr lang="en-US" sz="2800" dirty="0">
                <a:solidFill>
                  <a:schemeClr val="bg1"/>
                </a:solidFill>
              </a:rPr>
              <a:t>others and their organizations to serve as trainers and/or </a:t>
            </a:r>
            <a:r>
              <a:rPr lang="en-US" sz="2800" dirty="0" smtClean="0">
                <a:solidFill>
                  <a:schemeClr val="bg1"/>
                </a:solidFill>
              </a:rPr>
              <a:t>participants</a:t>
            </a:r>
          </a:p>
          <a:p>
            <a:pPr marL="914400" lvl="1" indent="-457200">
              <a:lnSpc>
                <a:spcPct val="100000"/>
              </a:lnSpc>
              <a:spcBef>
                <a:spcPts val="0"/>
              </a:spcBef>
              <a:buFont typeface="Arial" panose="020B0604020202020204" pitchFamily="34" charset="0"/>
              <a:buChar char="•"/>
            </a:pPr>
            <a:r>
              <a:rPr lang="en-US" sz="2800" dirty="0" smtClean="0">
                <a:solidFill>
                  <a:schemeClr val="bg1"/>
                </a:solidFill>
              </a:rPr>
              <a:t>Work with </a:t>
            </a:r>
            <a:r>
              <a:rPr lang="en-US" sz="2800" dirty="0">
                <a:solidFill>
                  <a:schemeClr val="bg1"/>
                </a:solidFill>
              </a:rPr>
              <a:t>community to find resources (financial, human, ideas, etc.)</a:t>
            </a:r>
          </a:p>
        </p:txBody>
      </p:sp>
    </p:spTree>
    <p:extLst>
      <p:ext uri="{BB962C8B-B14F-4D97-AF65-F5344CB8AC3E}">
        <p14:creationId xmlns:p14="http://schemas.microsoft.com/office/powerpoint/2010/main" val="1762960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227" y="226436"/>
            <a:ext cx="8641772" cy="636010"/>
          </a:xfrm>
        </p:spPr>
        <p:txBody>
          <a:bodyPr>
            <a:normAutofit fontScale="90000"/>
          </a:bodyPr>
          <a:lstStyle/>
          <a:p>
            <a:r>
              <a:rPr lang="en-US" sz="4000" b="1" cap="none" dirty="0" smtClean="0">
                <a:solidFill>
                  <a:schemeClr val="bg1"/>
                </a:solidFill>
              </a:rPr>
              <a:t>Community Action Team – ACTION STEPS</a:t>
            </a:r>
            <a:endParaRPr lang="en-US" sz="4000" b="1" cap="none" dirty="0">
              <a:solidFill>
                <a:schemeClr val="bg1"/>
              </a:solidFill>
            </a:endParaRPr>
          </a:p>
        </p:txBody>
      </p:sp>
      <p:sp>
        <p:nvSpPr>
          <p:cNvPr id="3" name="Rectangle 2"/>
          <p:cNvSpPr/>
          <p:nvPr/>
        </p:nvSpPr>
        <p:spPr>
          <a:xfrm>
            <a:off x="1288472" y="1414406"/>
            <a:ext cx="10983191" cy="5016758"/>
          </a:xfrm>
          <a:prstGeom prst="rect">
            <a:avLst/>
          </a:prstGeom>
        </p:spPr>
        <p:txBody>
          <a:bodyPr wrap="square">
            <a:spAutoFit/>
          </a:bodyPr>
          <a:lstStyle/>
          <a:p>
            <a:pPr marL="228600" lvl="0" indent="-228600" defTabSz="914400" fontAlgn="base">
              <a:buSzPct val="125000"/>
              <a:buFont typeface="Arial" panose="020B0604020202020204" pitchFamily="34" charset="0"/>
              <a:buChar char="•"/>
            </a:pPr>
            <a:r>
              <a:rPr lang="en-US" sz="3200" dirty="0">
                <a:solidFill>
                  <a:schemeClr val="bg1"/>
                </a:solidFill>
              </a:rPr>
              <a:t>Volunteer Coordination</a:t>
            </a:r>
          </a:p>
          <a:p>
            <a:pPr marL="228600" lvl="0" indent="-228600" defTabSz="914400" fontAlgn="base">
              <a:buSzPct val="125000"/>
              <a:buFont typeface="Arial" panose="020B0604020202020204" pitchFamily="34" charset="0"/>
              <a:buChar char="•"/>
            </a:pPr>
            <a:r>
              <a:rPr lang="en-US" sz="3200" dirty="0">
                <a:solidFill>
                  <a:schemeClr val="bg1"/>
                </a:solidFill>
              </a:rPr>
              <a:t>Getting People to the Conversations</a:t>
            </a:r>
          </a:p>
          <a:p>
            <a:pPr marL="228600" lvl="0" indent="-228600" defTabSz="914400" fontAlgn="base">
              <a:buSzPct val="125000"/>
              <a:buFont typeface="Arial" panose="020B0604020202020204" pitchFamily="34" charset="0"/>
              <a:buChar char="•"/>
            </a:pPr>
            <a:r>
              <a:rPr lang="en-US" sz="3200" dirty="0">
                <a:solidFill>
                  <a:schemeClr val="bg1"/>
                </a:solidFill>
              </a:rPr>
              <a:t>Keeping People Engaged (Action Team Facilitation</a:t>
            </a:r>
            <a:r>
              <a:rPr lang="en-US" sz="3200" dirty="0" smtClean="0">
                <a:solidFill>
                  <a:schemeClr val="bg1"/>
                </a:solidFill>
              </a:rPr>
              <a:t>)</a:t>
            </a:r>
          </a:p>
          <a:p>
            <a:pPr marL="228600" lvl="0" indent="-228600" defTabSz="914400" fontAlgn="base">
              <a:buSzPct val="125000"/>
              <a:buFont typeface="Arial" panose="020B0604020202020204" pitchFamily="34" charset="0"/>
              <a:buChar char="•"/>
            </a:pPr>
            <a:r>
              <a:rPr lang="en-US" sz="3200" dirty="0" smtClean="0">
                <a:solidFill>
                  <a:schemeClr val="bg1"/>
                </a:solidFill>
              </a:rPr>
              <a:t>Playing a Role in Marketing</a:t>
            </a:r>
          </a:p>
          <a:p>
            <a:pPr marL="228600" lvl="0" indent="-228600" defTabSz="914400" fontAlgn="base">
              <a:buSzPct val="125000"/>
              <a:buFont typeface="Arial" panose="020B0604020202020204" pitchFamily="34" charset="0"/>
              <a:buChar char="•"/>
            </a:pPr>
            <a:r>
              <a:rPr lang="en-US" sz="3200" dirty="0" smtClean="0">
                <a:solidFill>
                  <a:schemeClr val="bg1"/>
                </a:solidFill>
              </a:rPr>
              <a:t>Maintaining </a:t>
            </a:r>
            <a:r>
              <a:rPr lang="en-US" sz="3200" dirty="0">
                <a:solidFill>
                  <a:schemeClr val="bg1"/>
                </a:solidFill>
              </a:rPr>
              <a:t>the Momentum (taking steps for permanent studio)</a:t>
            </a:r>
          </a:p>
          <a:p>
            <a:pPr marL="685800" lvl="1" indent="-228600" defTabSz="914400" fontAlgn="base">
              <a:buSzPct val="125000"/>
              <a:buFont typeface="Arial" panose="020B0604020202020204" pitchFamily="34" charset="0"/>
              <a:buChar char="•"/>
            </a:pPr>
            <a:r>
              <a:rPr lang="en-US" sz="3200" dirty="0">
                <a:solidFill>
                  <a:schemeClr val="bg1"/>
                </a:solidFill>
              </a:rPr>
              <a:t>Scheduled regular time for briefings to discuss challenges/opportunities/ideas--communities with each other</a:t>
            </a:r>
          </a:p>
          <a:p>
            <a:pPr marL="228600" lvl="0" indent="-228600" defTabSz="914400" fontAlgn="base">
              <a:buSzPct val="125000"/>
              <a:buFont typeface="Arial" panose="020B0604020202020204" pitchFamily="34" charset="0"/>
              <a:buChar char="•"/>
            </a:pPr>
            <a:r>
              <a:rPr lang="en-US" sz="3200" dirty="0">
                <a:solidFill>
                  <a:schemeClr val="bg1"/>
                </a:solidFill>
              </a:rPr>
              <a:t>Celebrating Success</a:t>
            </a:r>
          </a:p>
          <a:p>
            <a:pPr marL="685800" lvl="1" indent="-228600" defTabSz="914400" fontAlgn="base">
              <a:buSzPct val="125000"/>
              <a:buFont typeface="Arial" panose="020B0604020202020204" pitchFamily="34" charset="0"/>
              <a:buChar char="•"/>
            </a:pPr>
            <a:r>
              <a:rPr lang="en-US" sz="3200" dirty="0">
                <a:solidFill>
                  <a:schemeClr val="bg1"/>
                </a:solidFill>
              </a:rPr>
              <a:t>Local Maker Showcase</a:t>
            </a:r>
          </a:p>
          <a:p>
            <a:pPr marL="685800" lvl="1" indent="-228600" defTabSz="914400" fontAlgn="base">
              <a:buSzPct val="125000"/>
              <a:buFont typeface="Arial" panose="020B0604020202020204" pitchFamily="34" charset="0"/>
              <a:buChar char="•"/>
            </a:pPr>
            <a:r>
              <a:rPr lang="en-US" sz="3200" dirty="0">
                <a:solidFill>
                  <a:schemeClr val="bg1"/>
                </a:solidFill>
              </a:rPr>
              <a:t>Annual Inventors Fair at Nebraska Innovation Studio</a:t>
            </a:r>
          </a:p>
        </p:txBody>
      </p:sp>
    </p:spTree>
    <p:extLst>
      <p:ext uri="{BB962C8B-B14F-4D97-AF65-F5344CB8AC3E}">
        <p14:creationId xmlns:p14="http://schemas.microsoft.com/office/powerpoint/2010/main" val="2050655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227" y="226436"/>
            <a:ext cx="8641772" cy="636010"/>
          </a:xfrm>
        </p:spPr>
        <p:txBody>
          <a:bodyPr>
            <a:normAutofit fontScale="90000"/>
          </a:bodyPr>
          <a:lstStyle/>
          <a:p>
            <a:r>
              <a:rPr lang="en-US" sz="4000" b="1" cap="none" dirty="0" smtClean="0">
                <a:solidFill>
                  <a:schemeClr val="bg1"/>
                </a:solidFill>
              </a:rPr>
              <a:t>FORMING TEAMS</a:t>
            </a:r>
            <a:endParaRPr lang="en-US" sz="4000" b="1" cap="none" dirty="0">
              <a:solidFill>
                <a:schemeClr val="bg1"/>
              </a:solidFill>
            </a:endParaRPr>
          </a:p>
        </p:txBody>
      </p:sp>
      <p:sp>
        <p:nvSpPr>
          <p:cNvPr id="4" name="Rectangle 3"/>
          <p:cNvSpPr/>
          <p:nvPr/>
        </p:nvSpPr>
        <p:spPr>
          <a:xfrm>
            <a:off x="1413163" y="1053726"/>
            <a:ext cx="11035145" cy="5339923"/>
          </a:xfrm>
          <a:prstGeom prst="rect">
            <a:avLst/>
          </a:prstGeom>
        </p:spPr>
        <p:txBody>
          <a:bodyPr wrap="square">
            <a:spAutoFit/>
          </a:bodyPr>
          <a:lstStyle/>
          <a:p>
            <a:pPr marL="228600" lvl="0" indent="-228600" defTabSz="914400" fontAlgn="base">
              <a:lnSpc>
                <a:spcPct val="110000"/>
              </a:lnSpc>
              <a:buSzPct val="125000"/>
              <a:buFont typeface="Arial" panose="020B0604020202020204" pitchFamily="34" charset="0"/>
              <a:buChar char="•"/>
            </a:pPr>
            <a:r>
              <a:rPr lang="en-US" sz="4300" dirty="0">
                <a:solidFill>
                  <a:schemeClr val="bg1"/>
                </a:solidFill>
              </a:rPr>
              <a:t>Forming a Community Action Team </a:t>
            </a:r>
            <a:endParaRPr lang="en-US" sz="3900" dirty="0">
              <a:solidFill>
                <a:schemeClr val="bg1"/>
              </a:solidFill>
            </a:endParaRP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Open House (dates, planning)</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Collect feedback</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Maker Showcase (dates, planning)</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Explore Options for Permanent Makerspace</a:t>
            </a:r>
            <a:endParaRPr lang="en-US" sz="3600" dirty="0">
              <a:solidFill>
                <a:schemeClr val="bg1"/>
              </a:solidFill>
            </a:endParaRPr>
          </a:p>
          <a:p>
            <a:pPr marL="228600" lvl="0" indent="-228600" defTabSz="914400" fontAlgn="base">
              <a:lnSpc>
                <a:spcPct val="110000"/>
              </a:lnSpc>
              <a:buSzPct val="125000"/>
              <a:buFont typeface="Arial" panose="020B0604020202020204" pitchFamily="34" charset="0"/>
              <a:buChar char="•"/>
            </a:pPr>
            <a:r>
              <a:rPr lang="en-US" sz="4300" dirty="0">
                <a:solidFill>
                  <a:schemeClr val="bg1"/>
                </a:solidFill>
              </a:rPr>
              <a:t>Forming a Training Team </a:t>
            </a:r>
            <a:endParaRPr lang="en-US" sz="3900" dirty="0">
              <a:solidFill>
                <a:schemeClr val="bg1"/>
              </a:solidFill>
            </a:endParaRP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Identify individuals with specific skills and interests and training/mentoring skills</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Collect feedback</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Provide training (individual </a:t>
            </a:r>
            <a:r>
              <a:rPr lang="en-US" sz="2800" dirty="0">
                <a:solidFill>
                  <a:prstClr val="white"/>
                </a:solidFill>
              </a:rPr>
              <a:t>&amp; group)</a:t>
            </a:r>
          </a:p>
        </p:txBody>
      </p:sp>
    </p:spTree>
    <p:extLst>
      <p:ext uri="{BB962C8B-B14F-4D97-AF65-F5344CB8AC3E}">
        <p14:creationId xmlns:p14="http://schemas.microsoft.com/office/powerpoint/2010/main" val="1681883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5544" y="609208"/>
            <a:ext cx="8641772" cy="636010"/>
          </a:xfrm>
        </p:spPr>
        <p:txBody>
          <a:bodyPr>
            <a:noAutofit/>
          </a:bodyPr>
          <a:lstStyle/>
          <a:p>
            <a:r>
              <a:rPr lang="en-US" sz="4400" cap="none" dirty="0" smtClean="0">
                <a:solidFill>
                  <a:schemeClr val="bg1"/>
                </a:solidFill>
              </a:rPr>
              <a:t>Templates Available to you…</a:t>
            </a:r>
            <a:endParaRPr lang="en-US" sz="4400" cap="none" dirty="0">
              <a:solidFill>
                <a:schemeClr val="bg1"/>
              </a:solidFill>
            </a:endParaRPr>
          </a:p>
        </p:txBody>
      </p:sp>
      <p:sp>
        <p:nvSpPr>
          <p:cNvPr id="4" name="Rectangle 3"/>
          <p:cNvSpPr/>
          <p:nvPr/>
        </p:nvSpPr>
        <p:spPr>
          <a:xfrm>
            <a:off x="2125544" y="1116320"/>
            <a:ext cx="11035145" cy="539956"/>
          </a:xfrm>
          <a:prstGeom prst="rect">
            <a:avLst/>
          </a:prstGeom>
        </p:spPr>
        <p:txBody>
          <a:bodyPr wrap="square">
            <a:spAutoFit/>
          </a:bodyPr>
          <a:lstStyle/>
          <a:p>
            <a:pPr marL="228600" lvl="0" indent="-228600" defTabSz="914400" fontAlgn="base">
              <a:lnSpc>
                <a:spcPct val="110000"/>
              </a:lnSpc>
              <a:buSzPct val="125000"/>
              <a:buFont typeface="Arial" panose="020B0604020202020204" pitchFamily="34" charset="0"/>
              <a:buChar char="•"/>
            </a:pPr>
            <a:r>
              <a:rPr lang="en-US" sz="2800" dirty="0" smtClean="0">
                <a:solidFill>
                  <a:prstClr val="white"/>
                </a:solidFill>
              </a:rPr>
              <a:t>group</a:t>
            </a:r>
            <a:r>
              <a:rPr lang="en-US" sz="2800" dirty="0">
                <a:solidFill>
                  <a:prstClr val="white"/>
                </a:solidFill>
              </a:rPr>
              <a:t>)</a:t>
            </a:r>
          </a:p>
        </p:txBody>
      </p:sp>
      <p:sp>
        <p:nvSpPr>
          <p:cNvPr id="3" name="Rectangle 2"/>
          <p:cNvSpPr/>
          <p:nvPr/>
        </p:nvSpPr>
        <p:spPr>
          <a:xfrm>
            <a:off x="1934158" y="1373262"/>
            <a:ext cx="9707526" cy="5901616"/>
          </a:xfrm>
          <a:prstGeom prst="rect">
            <a:avLst/>
          </a:prstGeom>
        </p:spPr>
        <p:txBody>
          <a:bodyPr wrap="square">
            <a:spAutoFit/>
          </a:bodyPr>
          <a:lstStyle/>
          <a:p>
            <a:pPr marL="228600" lvl="0" indent="-228600" defTabSz="914400" fontAlgn="base">
              <a:lnSpc>
                <a:spcPct val="110000"/>
              </a:lnSpc>
              <a:buSzPct val="125000"/>
              <a:buFont typeface="Arial" panose="020B0604020202020204" pitchFamily="34" charset="0"/>
              <a:buChar char="•"/>
            </a:pPr>
            <a:r>
              <a:rPr lang="en-US" sz="4300" dirty="0">
                <a:solidFill>
                  <a:schemeClr val="bg1"/>
                </a:solidFill>
              </a:rPr>
              <a:t>Forming a Community Action Team </a:t>
            </a:r>
            <a:endParaRPr lang="en-US" sz="3900" dirty="0">
              <a:solidFill>
                <a:schemeClr val="bg1"/>
              </a:solidFill>
            </a:endParaRP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Defines Role</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Suggests Ideas to Identify Stakeholders</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Covers Expectations (suggestions geared for success)</a:t>
            </a:r>
          </a:p>
          <a:p>
            <a:pPr marL="228600" lvl="0" indent="-228600" defTabSz="914400" fontAlgn="base">
              <a:lnSpc>
                <a:spcPct val="110000"/>
              </a:lnSpc>
              <a:spcBef>
                <a:spcPts val="1200"/>
              </a:spcBef>
              <a:buSzPct val="125000"/>
              <a:buFont typeface="Arial" panose="020B0604020202020204" pitchFamily="34" charset="0"/>
              <a:buChar char="•"/>
            </a:pPr>
            <a:r>
              <a:rPr lang="en-US" sz="4300" dirty="0">
                <a:solidFill>
                  <a:schemeClr val="bg1"/>
                </a:solidFill>
              </a:rPr>
              <a:t>Forming a Training Team </a:t>
            </a:r>
            <a:endParaRPr lang="en-US" sz="3900" dirty="0">
              <a:solidFill>
                <a:schemeClr val="bg1"/>
              </a:solidFill>
            </a:endParaRP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Defines Role</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Suggests Ideas to Identify Trainers &amp; Mentors</a:t>
            </a:r>
          </a:p>
          <a:p>
            <a:pPr marL="685800" lvl="1" indent="-228600" defTabSz="914400" fontAlgn="base">
              <a:lnSpc>
                <a:spcPct val="110000"/>
              </a:lnSpc>
              <a:buSzPct val="125000"/>
              <a:buFont typeface="Arial" panose="020B0604020202020204" pitchFamily="34" charset="0"/>
              <a:buChar char="•"/>
            </a:pPr>
            <a:r>
              <a:rPr lang="en-US" sz="2800" dirty="0">
                <a:solidFill>
                  <a:schemeClr val="bg1"/>
                </a:solidFill>
              </a:rPr>
              <a:t>Covers Expectations (suggestions geared for </a:t>
            </a:r>
            <a:r>
              <a:rPr lang="en-US" sz="2800" dirty="0" smtClean="0">
                <a:solidFill>
                  <a:schemeClr val="bg1"/>
                </a:solidFill>
              </a:rPr>
              <a:t>success)</a:t>
            </a:r>
            <a:endParaRPr lang="en-US" sz="2800" dirty="0">
              <a:solidFill>
                <a:schemeClr val="bg1"/>
              </a:solidFill>
            </a:endParaRPr>
          </a:p>
          <a:p>
            <a:pPr marL="228600" lvl="0" indent="-228600" defTabSz="914400" fontAlgn="base">
              <a:lnSpc>
                <a:spcPct val="110000"/>
              </a:lnSpc>
              <a:spcBef>
                <a:spcPts val="1200"/>
              </a:spcBef>
              <a:buSzPct val="125000"/>
              <a:buFont typeface="Arial" panose="020B0604020202020204" pitchFamily="34" charset="0"/>
              <a:buChar char="•"/>
            </a:pPr>
            <a:r>
              <a:rPr lang="en-US" sz="4300" dirty="0" smtClean="0">
                <a:solidFill>
                  <a:prstClr val="black"/>
                </a:solidFill>
              </a:rPr>
              <a:t>Event Planning Form</a:t>
            </a:r>
            <a:endParaRPr lang="en-US" sz="2800" dirty="0">
              <a:solidFill>
                <a:prstClr val="black"/>
              </a:solidFill>
            </a:endParaRPr>
          </a:p>
          <a:p>
            <a:pPr lvl="1" defTabSz="914400" fontAlgn="base">
              <a:lnSpc>
                <a:spcPct val="110000"/>
              </a:lnSpc>
              <a:buSzPct val="125000"/>
            </a:pPr>
            <a:endParaRPr lang="en-US" sz="2800" dirty="0" smtClean="0">
              <a:solidFill>
                <a:schemeClr val="bg1"/>
              </a:solidFill>
            </a:endParaRPr>
          </a:p>
        </p:txBody>
      </p:sp>
    </p:spTree>
    <p:extLst>
      <p:ext uri="{BB962C8B-B14F-4D97-AF65-F5344CB8AC3E}">
        <p14:creationId xmlns:p14="http://schemas.microsoft.com/office/powerpoint/2010/main" val="1950627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5544" y="609208"/>
            <a:ext cx="9516140" cy="636010"/>
          </a:xfrm>
        </p:spPr>
        <p:txBody>
          <a:bodyPr>
            <a:noAutofit/>
          </a:bodyPr>
          <a:lstStyle/>
          <a:p>
            <a:r>
              <a:rPr lang="en-US" sz="3600" cap="none" dirty="0" smtClean="0">
                <a:solidFill>
                  <a:schemeClr val="bg1"/>
                </a:solidFill>
              </a:rPr>
              <a:t>TRAINING TEAM – TRAIN THE TRAINER TRAININGS</a:t>
            </a:r>
            <a:endParaRPr lang="en-US" sz="3600" cap="none" dirty="0">
              <a:solidFill>
                <a:schemeClr val="bg1"/>
              </a:solidFill>
            </a:endParaRPr>
          </a:p>
        </p:txBody>
      </p:sp>
      <p:sp>
        <p:nvSpPr>
          <p:cNvPr id="4" name="Rectangle 3"/>
          <p:cNvSpPr/>
          <p:nvPr/>
        </p:nvSpPr>
        <p:spPr>
          <a:xfrm>
            <a:off x="2125544" y="1116320"/>
            <a:ext cx="11035145" cy="539956"/>
          </a:xfrm>
          <a:prstGeom prst="rect">
            <a:avLst/>
          </a:prstGeom>
        </p:spPr>
        <p:txBody>
          <a:bodyPr wrap="square">
            <a:spAutoFit/>
          </a:bodyPr>
          <a:lstStyle/>
          <a:p>
            <a:pPr marL="228600" lvl="0" indent="-228600" defTabSz="914400" fontAlgn="base">
              <a:lnSpc>
                <a:spcPct val="110000"/>
              </a:lnSpc>
              <a:buSzPct val="125000"/>
              <a:buFont typeface="Arial" panose="020B0604020202020204" pitchFamily="34" charset="0"/>
              <a:buChar char="•"/>
            </a:pPr>
            <a:r>
              <a:rPr lang="en-US" sz="2800" dirty="0" smtClean="0">
                <a:solidFill>
                  <a:prstClr val="white"/>
                </a:solidFill>
              </a:rPr>
              <a:t>group</a:t>
            </a:r>
            <a:r>
              <a:rPr lang="en-US" sz="2800" dirty="0">
                <a:solidFill>
                  <a:prstClr val="white"/>
                </a:solidFill>
              </a:rPr>
              <a:t>)</a:t>
            </a:r>
          </a:p>
        </p:txBody>
      </p:sp>
      <p:sp>
        <p:nvSpPr>
          <p:cNvPr id="3" name="Rectangle 2"/>
          <p:cNvSpPr/>
          <p:nvPr/>
        </p:nvSpPr>
        <p:spPr>
          <a:xfrm>
            <a:off x="1934158" y="1373262"/>
            <a:ext cx="9707526" cy="4998291"/>
          </a:xfrm>
          <a:prstGeom prst="rect">
            <a:avLst/>
          </a:prstGeom>
        </p:spPr>
        <p:txBody>
          <a:bodyPr wrap="square">
            <a:spAutoFit/>
          </a:bodyPr>
          <a:lstStyle/>
          <a:p>
            <a:pPr marL="228600" lvl="0" indent="-228600" defTabSz="914400" fontAlgn="base">
              <a:buSzPct val="125000"/>
              <a:buFont typeface="Arial" panose="020B0604020202020204" pitchFamily="34" charset="0"/>
              <a:buChar char="•"/>
            </a:pPr>
            <a:r>
              <a:rPr lang="en-US" sz="3200" dirty="0">
                <a:solidFill>
                  <a:schemeClr val="bg1"/>
                </a:solidFill>
              </a:rPr>
              <a:t>At Nebraska Innovation </a:t>
            </a:r>
            <a:r>
              <a:rPr lang="en-US" sz="3200" dirty="0" smtClean="0">
                <a:solidFill>
                  <a:schemeClr val="bg1"/>
                </a:solidFill>
              </a:rPr>
              <a:t>Studio, Lincoln – </a:t>
            </a:r>
            <a:r>
              <a:rPr lang="en-US" sz="3200" dirty="0" smtClean="0">
                <a:solidFill>
                  <a:srgbClr val="FF0000"/>
                </a:solidFill>
              </a:rPr>
              <a:t>Add dates</a:t>
            </a:r>
            <a:endParaRPr lang="en-US" sz="3200" dirty="0">
              <a:solidFill>
                <a:srgbClr val="FF0000"/>
              </a:solidFill>
            </a:endParaRPr>
          </a:p>
          <a:p>
            <a:pPr marL="228600" lvl="0" indent="-228600" defTabSz="914400" fontAlgn="base">
              <a:buSzPct val="125000"/>
              <a:buFont typeface="Arial" panose="020B0604020202020204" pitchFamily="34" charset="0"/>
              <a:buChar char="•"/>
            </a:pPr>
            <a:r>
              <a:rPr lang="en-US" sz="3200" dirty="0">
                <a:solidFill>
                  <a:schemeClr val="bg1"/>
                </a:solidFill>
              </a:rPr>
              <a:t>Then again locally </a:t>
            </a:r>
            <a:r>
              <a:rPr lang="en-US" sz="3200" dirty="0" smtClean="0">
                <a:solidFill>
                  <a:schemeClr val="bg1"/>
                </a:solidFill>
              </a:rPr>
              <a:t>– </a:t>
            </a:r>
            <a:r>
              <a:rPr lang="en-US" sz="3200" dirty="0" smtClean="0">
                <a:solidFill>
                  <a:srgbClr val="FF0000"/>
                </a:solidFill>
              </a:rPr>
              <a:t>Add dates</a:t>
            </a:r>
            <a:endParaRPr lang="en-US" sz="3200" dirty="0">
              <a:solidFill>
                <a:srgbClr val="FF0000"/>
              </a:solidFill>
            </a:endParaRPr>
          </a:p>
          <a:p>
            <a:pPr marL="228600" lvl="0" indent="-228600" defTabSz="914400" fontAlgn="base">
              <a:buSzPct val="125000"/>
              <a:buFont typeface="Arial" panose="020B0604020202020204" pitchFamily="34" charset="0"/>
              <a:buChar char="•"/>
            </a:pPr>
            <a:r>
              <a:rPr lang="en-US" sz="3200" dirty="0">
                <a:solidFill>
                  <a:schemeClr val="bg1"/>
                </a:solidFill>
              </a:rPr>
              <a:t>Then those trained become the Trainers</a:t>
            </a:r>
          </a:p>
          <a:p>
            <a:pPr marL="228600" lvl="0" indent="-228600" defTabSz="914400" fontAlgn="base">
              <a:buSzPct val="125000"/>
              <a:buFont typeface="Arial" panose="020B0604020202020204" pitchFamily="34" charset="0"/>
              <a:buChar char="•"/>
            </a:pPr>
            <a:r>
              <a:rPr lang="en-US" sz="3200" dirty="0">
                <a:solidFill>
                  <a:schemeClr val="bg1"/>
                </a:solidFill>
              </a:rPr>
              <a:t>Learning Opportunities:</a:t>
            </a:r>
          </a:p>
          <a:p>
            <a:pPr marL="685800" lvl="1" indent="-228600" defTabSz="914400" fontAlgn="base">
              <a:buSzPct val="125000"/>
              <a:buFont typeface="Arial" panose="020B0604020202020204" pitchFamily="34" charset="0"/>
              <a:buChar char="•"/>
            </a:pPr>
            <a:r>
              <a:rPr lang="en-US" sz="3200" dirty="0">
                <a:solidFill>
                  <a:schemeClr val="bg1"/>
                </a:solidFill>
              </a:rPr>
              <a:t>Scheduled Trainings</a:t>
            </a:r>
          </a:p>
          <a:p>
            <a:pPr marL="685800" lvl="1" indent="-228600" defTabSz="914400" fontAlgn="base">
              <a:buSzPct val="125000"/>
              <a:buFont typeface="Arial" panose="020B0604020202020204" pitchFamily="34" charset="0"/>
              <a:buChar char="•"/>
            </a:pPr>
            <a:r>
              <a:rPr lang="en-US" sz="3200" dirty="0">
                <a:solidFill>
                  <a:schemeClr val="bg1"/>
                </a:solidFill>
              </a:rPr>
              <a:t>Certification Opportunities</a:t>
            </a:r>
          </a:p>
          <a:p>
            <a:pPr marL="685800" lvl="1" indent="-228600" defTabSz="914400" fontAlgn="base">
              <a:buSzPct val="125000"/>
              <a:buFont typeface="Arial" panose="020B0604020202020204" pitchFamily="34" charset="0"/>
              <a:buChar char="•"/>
            </a:pPr>
            <a:r>
              <a:rPr lang="en-US" sz="3200" dirty="0">
                <a:solidFill>
                  <a:schemeClr val="bg1"/>
                </a:solidFill>
              </a:rPr>
              <a:t>Forming Interest Groups (Formal and Informal)</a:t>
            </a:r>
          </a:p>
          <a:p>
            <a:pPr marL="685800" lvl="1" indent="-228600" defTabSz="914400" fontAlgn="base">
              <a:buSzPct val="125000"/>
              <a:buFont typeface="Arial" panose="020B0604020202020204" pitchFamily="34" charset="0"/>
              <a:buChar char="•"/>
            </a:pPr>
            <a:r>
              <a:rPr lang="en-US" sz="3200" dirty="0">
                <a:solidFill>
                  <a:schemeClr val="bg1"/>
                </a:solidFill>
              </a:rPr>
              <a:t>Focused &amp; Free-form Local Group Learning Activities </a:t>
            </a:r>
          </a:p>
          <a:p>
            <a:pPr marL="685800" lvl="1" indent="-228600" defTabSz="914400" fontAlgn="base">
              <a:buSzPct val="125000"/>
              <a:buFont typeface="Arial" panose="020B0604020202020204" pitchFamily="34" charset="0"/>
              <a:buChar char="•"/>
            </a:pPr>
            <a:r>
              <a:rPr lang="en-US" sz="3200" dirty="0">
                <a:solidFill>
                  <a:schemeClr val="bg1"/>
                </a:solidFill>
              </a:rPr>
              <a:t>Mentor Monday (or something similar)</a:t>
            </a:r>
          </a:p>
          <a:p>
            <a:pPr lvl="1" defTabSz="914400" fontAlgn="base">
              <a:lnSpc>
                <a:spcPct val="110000"/>
              </a:lnSpc>
              <a:buSzPct val="125000"/>
            </a:pPr>
            <a:endParaRPr lang="en-US" sz="2800" dirty="0" smtClean="0">
              <a:solidFill>
                <a:schemeClr val="bg1"/>
              </a:solidFill>
            </a:endParaRPr>
          </a:p>
        </p:txBody>
      </p:sp>
    </p:spTree>
    <p:extLst>
      <p:ext uri="{BB962C8B-B14F-4D97-AF65-F5344CB8AC3E}">
        <p14:creationId xmlns:p14="http://schemas.microsoft.com/office/powerpoint/2010/main" val="24654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26435"/>
            <a:ext cx="9483435" cy="1425720"/>
          </a:xfrm>
        </p:spPr>
        <p:txBody>
          <a:bodyPr>
            <a:normAutofit/>
          </a:bodyPr>
          <a:lstStyle/>
          <a:p>
            <a:pPr algn="ctr"/>
            <a:r>
              <a:rPr lang="en-US" b="1" cap="none" dirty="0" smtClean="0">
                <a:solidFill>
                  <a:schemeClr val="bg1"/>
                </a:solidFill>
              </a:rPr>
              <a:t>Library Innovation Studios</a:t>
            </a:r>
            <a:br>
              <a:rPr lang="en-US" b="1" cap="none" dirty="0" smtClean="0">
                <a:solidFill>
                  <a:schemeClr val="bg1"/>
                </a:solidFill>
              </a:rPr>
            </a:br>
            <a:r>
              <a:rPr lang="en-US" b="1" cap="none" dirty="0" smtClean="0">
                <a:solidFill>
                  <a:schemeClr val="bg1"/>
                </a:solidFill>
              </a:rPr>
              <a:t>Host/Partner Libraries</a:t>
            </a:r>
            <a:endParaRPr lang="en-US" b="1" cap="none" dirty="0">
              <a:solidFill>
                <a:schemeClr val="bg1"/>
              </a:solidFill>
            </a:endParaRPr>
          </a:p>
        </p:txBody>
      </p:sp>
      <p:sp>
        <p:nvSpPr>
          <p:cNvPr id="3" name="Subtitle 2"/>
          <p:cNvSpPr>
            <a:spLocks noGrp="1"/>
          </p:cNvSpPr>
          <p:nvPr>
            <p:ph type="subTitle" idx="1"/>
          </p:nvPr>
        </p:nvSpPr>
        <p:spPr>
          <a:xfrm>
            <a:off x="1876423" y="1652155"/>
            <a:ext cx="9886085" cy="5205846"/>
          </a:xfrm>
        </p:spPr>
        <p:txBody>
          <a:bodyPr>
            <a:normAutofit fontScale="92500" lnSpcReduction="20000"/>
          </a:bodyPr>
          <a:lstStyle/>
          <a:p>
            <a:pPr lvl="0">
              <a:lnSpc>
                <a:spcPct val="100000"/>
              </a:lnSpc>
              <a:spcBef>
                <a:spcPts val="0"/>
              </a:spcBef>
            </a:pPr>
            <a:r>
              <a:rPr lang="en-US" sz="3900" cap="none" dirty="0" smtClean="0">
                <a:solidFill>
                  <a:schemeClr val="bg1"/>
                </a:solidFill>
              </a:rPr>
              <a:t>1</a:t>
            </a:r>
            <a:r>
              <a:rPr lang="en-US" sz="3900" cap="none" baseline="30000" dirty="0" smtClean="0">
                <a:solidFill>
                  <a:schemeClr val="bg1"/>
                </a:solidFill>
              </a:rPr>
              <a:t>st</a:t>
            </a:r>
            <a:r>
              <a:rPr lang="en-US" sz="3900" cap="none" dirty="0" smtClean="0">
                <a:solidFill>
                  <a:schemeClr val="bg1"/>
                </a:solidFill>
              </a:rPr>
              <a:t> Cycle: Plattsmouth, Ainsworth, Ashland, </a:t>
            </a:r>
          </a:p>
          <a:p>
            <a:pPr lvl="0">
              <a:lnSpc>
                <a:spcPct val="100000"/>
              </a:lnSpc>
              <a:spcBef>
                <a:spcPts val="0"/>
              </a:spcBef>
            </a:pPr>
            <a:r>
              <a:rPr lang="en-US" sz="3900" cap="none" dirty="0">
                <a:solidFill>
                  <a:schemeClr val="bg1"/>
                </a:solidFill>
              </a:rPr>
              <a:t>	</a:t>
            </a:r>
            <a:r>
              <a:rPr lang="en-US" sz="3900" cap="none" dirty="0" smtClean="0">
                <a:solidFill>
                  <a:schemeClr val="bg1"/>
                </a:solidFill>
              </a:rPr>
              <a:t>Loup City &amp; Crete</a:t>
            </a:r>
          </a:p>
          <a:p>
            <a:pPr lvl="0">
              <a:lnSpc>
                <a:spcPct val="100000"/>
              </a:lnSpc>
              <a:spcBef>
                <a:spcPts val="600"/>
              </a:spcBef>
              <a:spcAft>
                <a:spcPts val="1800"/>
              </a:spcAft>
            </a:pPr>
            <a:r>
              <a:rPr lang="en-US" sz="3900" cap="none" dirty="0" smtClean="0">
                <a:solidFill>
                  <a:schemeClr val="bg1"/>
                </a:solidFill>
              </a:rPr>
              <a:t>2</a:t>
            </a:r>
            <a:r>
              <a:rPr lang="en-US" sz="3900" cap="none" baseline="30000" dirty="0" smtClean="0">
                <a:solidFill>
                  <a:schemeClr val="bg1"/>
                </a:solidFill>
              </a:rPr>
              <a:t>nd</a:t>
            </a:r>
            <a:r>
              <a:rPr lang="en-US" sz="3900" cap="none" dirty="0" smtClean="0">
                <a:solidFill>
                  <a:schemeClr val="bg1"/>
                </a:solidFill>
              </a:rPr>
              <a:t> Cycle:  South Sioux, Neligh, Broken Bow, 	Bridgeport</a:t>
            </a:r>
          </a:p>
          <a:p>
            <a:pPr lvl="0">
              <a:lnSpc>
                <a:spcPct val="100000"/>
              </a:lnSpc>
              <a:spcBef>
                <a:spcPts val="0"/>
              </a:spcBef>
              <a:spcAft>
                <a:spcPts val="1800"/>
              </a:spcAft>
            </a:pPr>
            <a:r>
              <a:rPr lang="en-US" sz="3900" cap="none" dirty="0" smtClean="0">
                <a:solidFill>
                  <a:schemeClr val="bg1"/>
                </a:solidFill>
              </a:rPr>
              <a:t>3</a:t>
            </a:r>
            <a:r>
              <a:rPr lang="en-US" sz="3900" cap="none" baseline="30000" dirty="0" smtClean="0">
                <a:solidFill>
                  <a:schemeClr val="bg1"/>
                </a:solidFill>
              </a:rPr>
              <a:t>rd</a:t>
            </a:r>
            <a:r>
              <a:rPr lang="en-US" sz="3900" cap="none" dirty="0" smtClean="0">
                <a:solidFill>
                  <a:schemeClr val="bg1"/>
                </a:solidFill>
              </a:rPr>
              <a:t> Cycle: Norfolk, No. Platte, Ravenna, Scottsbluff</a:t>
            </a:r>
          </a:p>
          <a:p>
            <a:pPr lvl="0">
              <a:lnSpc>
                <a:spcPct val="100000"/>
              </a:lnSpc>
              <a:spcBef>
                <a:spcPts val="0"/>
              </a:spcBef>
              <a:spcAft>
                <a:spcPts val="1800"/>
              </a:spcAft>
            </a:pPr>
            <a:r>
              <a:rPr lang="en-US" sz="3900" cap="none" dirty="0" smtClean="0">
                <a:solidFill>
                  <a:schemeClr val="bg1"/>
                </a:solidFill>
              </a:rPr>
              <a:t>Plus: Wayne Geneva, Central City, Nebraska City</a:t>
            </a:r>
          </a:p>
          <a:p>
            <a:pPr lvl="0">
              <a:lnSpc>
                <a:spcPct val="100000"/>
              </a:lnSpc>
              <a:spcBef>
                <a:spcPts val="0"/>
              </a:spcBef>
              <a:spcAft>
                <a:spcPts val="1800"/>
              </a:spcAft>
            </a:pPr>
            <a:r>
              <a:rPr lang="en-US" sz="3900" cap="none" dirty="0" smtClean="0">
                <a:solidFill>
                  <a:schemeClr val="bg1"/>
                </a:solidFill>
              </a:rPr>
              <a:t>Final Deadline for Public Libraries to apply to participate is May 18, 2018 – 13 libraries still to be selected.</a:t>
            </a:r>
          </a:p>
          <a:p>
            <a:pPr lvl="0">
              <a:lnSpc>
                <a:spcPct val="100000"/>
              </a:lnSpc>
              <a:spcBef>
                <a:spcPts val="0"/>
              </a:spcBef>
              <a:spcAft>
                <a:spcPts val="1800"/>
              </a:spcAft>
            </a:pPr>
            <a:endParaRPr lang="en-US" sz="3400" cap="none" dirty="0" smtClean="0">
              <a:solidFill>
                <a:schemeClr val="bg1"/>
              </a:solidFill>
            </a:endParaRPr>
          </a:p>
          <a:p>
            <a:pPr marL="228600" lvl="0" indent="-228600">
              <a:lnSpc>
                <a:spcPct val="100000"/>
              </a:lnSpc>
              <a:spcBef>
                <a:spcPts val="0"/>
              </a:spcBef>
              <a:spcAft>
                <a:spcPts val="1800"/>
              </a:spcAft>
              <a:buFont typeface="Arial" panose="020B0604020202020204" pitchFamily="34" charset="0"/>
              <a:buChar char="•"/>
            </a:pPr>
            <a:endParaRPr lang="en-US" sz="3400" cap="none" dirty="0" smtClean="0">
              <a:solidFill>
                <a:schemeClr val="bg1"/>
              </a:solidFill>
            </a:endParaRPr>
          </a:p>
          <a:p>
            <a:pPr lvl="0">
              <a:lnSpc>
                <a:spcPct val="100000"/>
              </a:lnSpc>
              <a:spcBef>
                <a:spcPts val="0"/>
              </a:spcBef>
              <a:spcAft>
                <a:spcPts val="1800"/>
              </a:spcAft>
            </a:pPr>
            <a:endParaRPr lang="en-US" sz="3400" cap="none" dirty="0">
              <a:solidFill>
                <a:schemeClr val="bg1"/>
              </a:solidFill>
            </a:endParaRPr>
          </a:p>
        </p:txBody>
      </p:sp>
    </p:spTree>
    <p:extLst>
      <p:ext uri="{BB962C8B-B14F-4D97-AF65-F5344CB8AC3E}">
        <p14:creationId xmlns:p14="http://schemas.microsoft.com/office/powerpoint/2010/main" val="2512729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79" y="681070"/>
            <a:ext cx="231776" cy="56685"/>
          </a:xfrm>
        </p:spPr>
        <p:txBody>
          <a:bodyPr>
            <a:normAutofit fontScale="90000"/>
          </a:bodyPr>
          <a:lstStyle/>
          <a:p>
            <a:r>
              <a:rPr lang="en-US" cap="none" dirty="0" smtClean="0"/>
              <a:t/>
            </a:r>
            <a:br>
              <a:rPr lang="en-US" cap="none" dirty="0" smtClean="0"/>
            </a:br>
            <a:endParaRPr lang="en-US" cap="none" dirty="0"/>
          </a:p>
        </p:txBody>
      </p:sp>
      <p:sp>
        <p:nvSpPr>
          <p:cNvPr id="3" name="Content Placeholder 2"/>
          <p:cNvSpPr>
            <a:spLocks noGrp="1"/>
          </p:cNvSpPr>
          <p:nvPr>
            <p:ph idx="1"/>
          </p:nvPr>
        </p:nvSpPr>
        <p:spPr>
          <a:xfrm>
            <a:off x="1141412" y="3387436"/>
            <a:ext cx="9905999" cy="2985655"/>
          </a:xfrm>
        </p:spPr>
        <p:txBody>
          <a:bodyPr>
            <a:normAutofit/>
          </a:bodyPr>
          <a:lstStyle/>
          <a:p>
            <a:pPr marL="0" indent="0">
              <a:lnSpc>
                <a:spcPct val="100000"/>
              </a:lnSpc>
              <a:spcBef>
                <a:spcPts val="0"/>
              </a:spcBef>
              <a:buNone/>
            </a:pPr>
            <a:r>
              <a:rPr lang="en-US" sz="4400" dirty="0" smtClean="0">
                <a:solidFill>
                  <a:schemeClr val="bg1"/>
                </a:solidFill>
              </a:rPr>
              <a:t>Let’s Take A Look at the Stations &amp; Kits Included with a Library Innovation Studio</a:t>
            </a:r>
            <a:endParaRPr lang="en-US" dirty="0"/>
          </a:p>
        </p:txBody>
      </p:sp>
      <p:pic>
        <p:nvPicPr>
          <p:cNvPr id="4" name="Picture 3"/>
          <p:cNvPicPr>
            <a:picLocks noChangeAspect="1"/>
          </p:cNvPicPr>
          <p:nvPr/>
        </p:nvPicPr>
        <p:blipFill>
          <a:blip r:embed="rId2"/>
          <a:stretch>
            <a:fillRect/>
          </a:stretch>
        </p:blipFill>
        <p:spPr>
          <a:xfrm>
            <a:off x="1309255" y="344166"/>
            <a:ext cx="8332003" cy="2439332"/>
          </a:xfrm>
          <a:prstGeom prst="rect">
            <a:avLst/>
          </a:prstGeom>
        </p:spPr>
      </p:pic>
    </p:spTree>
    <p:extLst>
      <p:ext uri="{BB962C8B-B14F-4D97-AF65-F5344CB8AC3E}">
        <p14:creationId xmlns:p14="http://schemas.microsoft.com/office/powerpoint/2010/main" val="375278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092" y="596955"/>
            <a:ext cx="9905998" cy="888164"/>
          </a:xfrm>
        </p:spPr>
        <p:txBody>
          <a:bodyPr>
            <a:noAutofit/>
          </a:bodyPr>
          <a:lstStyle/>
          <a:p>
            <a:r>
              <a:rPr lang="en-US" sz="4000" cap="none" dirty="0" smtClean="0">
                <a:solidFill>
                  <a:schemeClr val="bg1"/>
                </a:solidFill>
              </a:rPr>
              <a:t>3D Printer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MakerBot</a:t>
            </a:r>
            <a:r>
              <a:rPr lang="en-US" dirty="0" smtClean="0">
                <a:solidFill>
                  <a:schemeClr val="bg1"/>
                </a:solidFill>
              </a:rPr>
              <a:t> Replicator+ 3D printer</a:t>
            </a:r>
          </a:p>
          <a:p>
            <a:pPr>
              <a:lnSpc>
                <a:spcPct val="100000"/>
              </a:lnSpc>
              <a:spcBef>
                <a:spcPts val="0"/>
              </a:spcBef>
              <a:spcAft>
                <a:spcPts val="600"/>
              </a:spcAft>
            </a:pPr>
            <a:r>
              <a:rPr lang="en-US" dirty="0" smtClean="0">
                <a:solidFill>
                  <a:schemeClr val="bg1"/>
                </a:solidFill>
              </a:rPr>
              <a:t>HP EliteOne Desktop Computer</a:t>
            </a:r>
          </a:p>
          <a:p>
            <a:pPr>
              <a:lnSpc>
                <a:spcPct val="100000"/>
              </a:lnSpc>
              <a:spcBef>
                <a:spcPts val="0"/>
              </a:spcBef>
              <a:spcAft>
                <a:spcPts val="600"/>
              </a:spcAft>
            </a:pPr>
            <a:r>
              <a:rPr lang="en-US" dirty="0" err="1" smtClean="0">
                <a:solidFill>
                  <a:schemeClr val="bg1"/>
                </a:solidFill>
              </a:rPr>
              <a:t>BuildTak</a:t>
            </a:r>
            <a:r>
              <a:rPr lang="en-US" dirty="0" smtClean="0">
                <a:solidFill>
                  <a:schemeClr val="bg1"/>
                </a:solidFill>
              </a:rPr>
              <a:t> Spatula</a:t>
            </a:r>
          </a:p>
          <a:p>
            <a:pPr marL="0" indent="0">
              <a:lnSpc>
                <a:spcPct val="100000"/>
              </a:lnSpc>
              <a:spcBef>
                <a:spcPts val="0"/>
              </a:spcBef>
              <a:spcAft>
                <a:spcPts val="600"/>
              </a:spcAft>
              <a:buNone/>
            </a:pPr>
            <a:r>
              <a:rPr lang="en-US" dirty="0" smtClean="0">
                <a:solidFill>
                  <a:schemeClr val="bg1"/>
                </a:solidFill>
              </a:rPr>
              <a:t>Consumables for sale: 10 colors of Filament (outside filament cannot be used)</a:t>
            </a:r>
            <a:endParaRPr lang="en-US" dirty="0">
              <a:solidFill>
                <a:schemeClr val="bg1"/>
              </a:solidFill>
            </a:endParaRPr>
          </a:p>
        </p:txBody>
      </p:sp>
      <p:pic>
        <p:nvPicPr>
          <p:cNvPr id="4" name="Picture 3"/>
          <p:cNvPicPr>
            <a:picLocks noChangeAspect="1"/>
          </p:cNvPicPr>
          <p:nvPr/>
        </p:nvPicPr>
        <p:blipFill rotWithShape="1">
          <a:blip r:embed="rId2"/>
          <a:srcRect r="49939" b="23531"/>
          <a:stretch/>
        </p:blipFill>
        <p:spPr>
          <a:xfrm>
            <a:off x="1593124" y="3027588"/>
            <a:ext cx="4598670" cy="3624971"/>
          </a:xfrm>
          <a:prstGeom prst="rect">
            <a:avLst/>
          </a:prstGeom>
        </p:spPr>
      </p:pic>
      <p:pic>
        <p:nvPicPr>
          <p:cNvPr id="5" name="Picture 4"/>
          <p:cNvPicPr>
            <a:picLocks noChangeAspect="1"/>
          </p:cNvPicPr>
          <p:nvPr/>
        </p:nvPicPr>
        <p:blipFill>
          <a:blip r:embed="rId3"/>
          <a:stretch>
            <a:fillRect/>
          </a:stretch>
        </p:blipFill>
        <p:spPr>
          <a:xfrm>
            <a:off x="6325743" y="277886"/>
            <a:ext cx="2284333" cy="1903611"/>
          </a:xfrm>
          <a:prstGeom prst="rect">
            <a:avLst/>
          </a:prstGeom>
        </p:spPr>
      </p:pic>
      <p:pic>
        <p:nvPicPr>
          <p:cNvPr id="7" name="Picture 6"/>
          <p:cNvPicPr>
            <a:picLocks noChangeAspect="1"/>
          </p:cNvPicPr>
          <p:nvPr/>
        </p:nvPicPr>
        <p:blipFill rotWithShape="1">
          <a:blip r:embed="rId4"/>
          <a:srcRect l="9196" t="21427" r="3439" b="10458"/>
          <a:stretch/>
        </p:blipFill>
        <p:spPr>
          <a:xfrm>
            <a:off x="6474822" y="4245427"/>
            <a:ext cx="4493623" cy="1946367"/>
          </a:xfrm>
          <a:prstGeom prst="rect">
            <a:avLst/>
          </a:prstGeom>
        </p:spPr>
      </p:pic>
      <p:pic>
        <p:nvPicPr>
          <p:cNvPr id="8" name="Picture 7"/>
          <p:cNvPicPr>
            <a:picLocks noChangeAspect="1"/>
          </p:cNvPicPr>
          <p:nvPr/>
        </p:nvPicPr>
        <p:blipFill>
          <a:blip r:embed="rId5"/>
          <a:stretch>
            <a:fillRect/>
          </a:stretch>
        </p:blipFill>
        <p:spPr>
          <a:xfrm>
            <a:off x="8721633" y="141158"/>
            <a:ext cx="3298222" cy="2505673"/>
          </a:xfrm>
          <a:prstGeom prst="rect">
            <a:avLst/>
          </a:prstGeom>
        </p:spPr>
      </p:pic>
    </p:spTree>
    <p:extLst>
      <p:ext uri="{BB962C8B-B14F-4D97-AF65-F5344CB8AC3E}">
        <p14:creationId xmlns:p14="http://schemas.microsoft.com/office/powerpoint/2010/main" val="302922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3D Printer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1261450" y="1368197"/>
            <a:ext cx="7463420" cy="5019539"/>
          </a:xfrm>
          <a:prstGeom prst="rect">
            <a:avLst/>
          </a:prstGeom>
        </p:spPr>
      </p:pic>
      <p:pic>
        <p:nvPicPr>
          <p:cNvPr id="4" name="Picture 3"/>
          <p:cNvPicPr>
            <a:picLocks noChangeAspect="1"/>
          </p:cNvPicPr>
          <p:nvPr/>
        </p:nvPicPr>
        <p:blipFill rotWithShape="1">
          <a:blip r:embed="rId3"/>
          <a:srcRect l="4782" t="11381" r="5145" b="14044"/>
          <a:stretch/>
        </p:blipFill>
        <p:spPr>
          <a:xfrm>
            <a:off x="8877942" y="2654889"/>
            <a:ext cx="3139887" cy="1949768"/>
          </a:xfrm>
          <a:prstGeom prst="rect">
            <a:avLst/>
          </a:prstGeom>
        </p:spPr>
      </p:pic>
    </p:spTree>
    <p:extLst>
      <p:ext uri="{BB962C8B-B14F-4D97-AF65-F5344CB8AC3E}">
        <p14:creationId xmlns:p14="http://schemas.microsoft.com/office/powerpoint/2010/main" val="2475078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9143" b="21063"/>
          <a:stretch/>
        </p:blipFill>
        <p:spPr>
          <a:xfrm>
            <a:off x="5101932" y="3830783"/>
            <a:ext cx="3864672" cy="2310853"/>
          </a:xfrm>
          <a:prstGeom prst="rect">
            <a:avLst/>
          </a:prstGeom>
        </p:spPr>
      </p:pic>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Laser Cutter Station</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Universal Laser System VLS2.30 with 30W laser and Rotary Fixture</a:t>
            </a:r>
          </a:p>
          <a:p>
            <a:pPr>
              <a:lnSpc>
                <a:spcPct val="100000"/>
              </a:lnSpc>
              <a:spcBef>
                <a:spcPts val="0"/>
              </a:spcBef>
              <a:spcAft>
                <a:spcPts val="600"/>
              </a:spcAft>
            </a:pPr>
            <a:r>
              <a:rPr lang="en-US" dirty="0" err="1" smtClean="0">
                <a:solidFill>
                  <a:schemeClr val="bg1"/>
                </a:solidFill>
              </a:rPr>
              <a:t>BOFA</a:t>
            </a:r>
            <a:r>
              <a:rPr lang="en-US" dirty="0" smtClean="0">
                <a:solidFill>
                  <a:schemeClr val="bg1"/>
                </a:solidFill>
              </a:rPr>
              <a:t> </a:t>
            </a:r>
            <a:r>
              <a:rPr lang="en-US" dirty="0" smtClean="0">
                <a:solidFill>
                  <a:srgbClr val="FF0000"/>
                </a:solidFill>
              </a:rPr>
              <a:t>AD350</a:t>
            </a:r>
            <a:r>
              <a:rPr lang="en-US" dirty="0" smtClean="0">
                <a:solidFill>
                  <a:schemeClr val="bg1"/>
                </a:solidFill>
              </a:rPr>
              <a:t> Laser Fume Extractor</a:t>
            </a:r>
          </a:p>
          <a:p>
            <a:pPr>
              <a:lnSpc>
                <a:spcPct val="100000"/>
              </a:lnSpc>
              <a:spcBef>
                <a:spcPts val="0"/>
              </a:spcBef>
              <a:spcAft>
                <a:spcPts val="600"/>
              </a:spcAft>
            </a:pPr>
            <a:r>
              <a:rPr lang="en-US" dirty="0" smtClean="0">
                <a:solidFill>
                  <a:schemeClr val="bg1"/>
                </a:solidFill>
              </a:rPr>
              <a:t>HP EliteOne Desktop Computer with CorelDraw and One Touch Software</a:t>
            </a:r>
          </a:p>
          <a:p>
            <a:pPr>
              <a:lnSpc>
                <a:spcPct val="100000"/>
              </a:lnSpc>
              <a:spcBef>
                <a:spcPts val="0"/>
              </a:spcBef>
              <a:spcAft>
                <a:spcPts val="600"/>
              </a:spcAft>
            </a:pPr>
            <a:r>
              <a:rPr lang="en-US" dirty="0" smtClean="0">
                <a:solidFill>
                  <a:schemeClr val="bg1"/>
                </a:solidFill>
              </a:rPr>
              <a:t>Caliper (measuring devise)</a:t>
            </a:r>
          </a:p>
          <a:p>
            <a:pPr marL="0" indent="0">
              <a:lnSpc>
                <a:spcPct val="100000"/>
              </a:lnSpc>
              <a:spcBef>
                <a:spcPts val="0"/>
              </a:spcBef>
              <a:spcAft>
                <a:spcPts val="600"/>
              </a:spcAft>
              <a:buNone/>
            </a:pPr>
            <a:r>
              <a:rPr lang="en-US" dirty="0" smtClean="0">
                <a:solidFill>
                  <a:schemeClr val="bg1"/>
                </a:solidFill>
              </a:rPr>
              <a:t>Consumables for sale: Birch Plywood, Cork coasters</a:t>
            </a:r>
            <a:endParaRPr lang="en-US"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277" b="19538"/>
          <a:stretch/>
        </p:blipFill>
        <p:spPr>
          <a:xfrm>
            <a:off x="50504" y="3616829"/>
            <a:ext cx="5183252" cy="3058291"/>
          </a:xfrm>
          <a:prstGeom prst="rect">
            <a:avLst/>
          </a:prstGeom>
        </p:spPr>
      </p:pic>
      <p:pic>
        <p:nvPicPr>
          <p:cNvPr id="6" name="Picture 5"/>
          <p:cNvPicPr>
            <a:picLocks noChangeAspect="1"/>
          </p:cNvPicPr>
          <p:nvPr/>
        </p:nvPicPr>
        <p:blipFill>
          <a:blip r:embed="rId4"/>
          <a:stretch>
            <a:fillRect/>
          </a:stretch>
        </p:blipFill>
        <p:spPr>
          <a:xfrm>
            <a:off x="7449251" y="2925497"/>
            <a:ext cx="1382664" cy="1382664"/>
          </a:xfrm>
          <a:prstGeom prst="rect">
            <a:avLst/>
          </a:prstGeom>
        </p:spPr>
      </p:pic>
      <p:pic>
        <p:nvPicPr>
          <p:cNvPr id="7" name="Picture 6"/>
          <p:cNvPicPr>
            <a:picLocks noChangeAspect="1"/>
          </p:cNvPicPr>
          <p:nvPr/>
        </p:nvPicPr>
        <p:blipFill>
          <a:blip r:embed="rId5"/>
          <a:stretch>
            <a:fillRect/>
          </a:stretch>
        </p:blipFill>
        <p:spPr>
          <a:xfrm>
            <a:off x="8966604" y="2524139"/>
            <a:ext cx="2962697" cy="3683436"/>
          </a:xfrm>
          <a:prstGeom prst="rect">
            <a:avLst/>
          </a:prstGeom>
        </p:spPr>
      </p:pic>
      <p:pic>
        <p:nvPicPr>
          <p:cNvPr id="9" name="Picture 8"/>
          <p:cNvPicPr>
            <a:picLocks noChangeAspect="1"/>
          </p:cNvPicPr>
          <p:nvPr/>
        </p:nvPicPr>
        <p:blipFill>
          <a:blip r:embed="rId6"/>
          <a:stretch>
            <a:fillRect/>
          </a:stretch>
        </p:blipFill>
        <p:spPr>
          <a:xfrm>
            <a:off x="9412584" y="277200"/>
            <a:ext cx="2516717" cy="1911961"/>
          </a:xfrm>
          <a:prstGeom prst="rect">
            <a:avLst/>
          </a:prstGeom>
        </p:spPr>
      </p:pic>
      <p:pic>
        <p:nvPicPr>
          <p:cNvPr id="10" name="Picture 9"/>
          <p:cNvPicPr>
            <a:picLocks noChangeAspect="1"/>
          </p:cNvPicPr>
          <p:nvPr/>
        </p:nvPicPr>
        <p:blipFill>
          <a:blip r:embed="rId7"/>
          <a:stretch>
            <a:fillRect/>
          </a:stretch>
        </p:blipFill>
        <p:spPr>
          <a:xfrm>
            <a:off x="8677376" y="226902"/>
            <a:ext cx="771140" cy="816501"/>
          </a:xfrm>
          <a:prstGeom prst="rect">
            <a:avLst/>
          </a:prstGeom>
        </p:spPr>
      </p:pic>
    </p:spTree>
    <p:extLst>
      <p:ext uri="{BB962C8B-B14F-4D97-AF65-F5344CB8AC3E}">
        <p14:creationId xmlns:p14="http://schemas.microsoft.com/office/powerpoint/2010/main" val="3132604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5"/>
            <a:ext cx="8791575" cy="2387600"/>
          </a:xfrm>
        </p:spPr>
        <p:txBody>
          <a:bodyPr/>
          <a:lstStyle/>
          <a:p>
            <a:r>
              <a:rPr lang="en-US" dirty="0" smtClean="0">
                <a:solidFill>
                  <a:schemeClr val="bg1"/>
                </a:solidFill>
              </a:rPr>
              <a:t>Library Innovation Studios: </a:t>
            </a:r>
            <a:r>
              <a:rPr lang="en-US" cap="none" dirty="0" smtClean="0">
                <a:solidFill>
                  <a:schemeClr val="bg1"/>
                </a:solidFill>
              </a:rPr>
              <a:t>Transforming Rural Communities through Community Engagement</a:t>
            </a:r>
            <a:endParaRPr lang="en-US" cap="none" dirty="0">
              <a:solidFill>
                <a:schemeClr val="bg1"/>
              </a:solidFill>
            </a:endParaRPr>
          </a:p>
        </p:txBody>
      </p:sp>
      <p:sp>
        <p:nvSpPr>
          <p:cNvPr id="3" name="Subtitle 2"/>
          <p:cNvSpPr>
            <a:spLocks noGrp="1"/>
          </p:cNvSpPr>
          <p:nvPr>
            <p:ph type="subTitle" idx="1"/>
          </p:nvPr>
        </p:nvSpPr>
        <p:spPr>
          <a:xfrm>
            <a:off x="1876424" y="3148149"/>
            <a:ext cx="8791575" cy="3709851"/>
          </a:xfrm>
        </p:spPr>
        <p:txBody>
          <a:bodyPr>
            <a:normAutofit/>
          </a:bodyPr>
          <a:lstStyle/>
          <a:p>
            <a:r>
              <a:rPr lang="en-US" sz="3200" b="1" cap="none" dirty="0" smtClean="0">
                <a:solidFill>
                  <a:schemeClr val="bg1"/>
                </a:solidFill>
              </a:rPr>
              <a:t>Presenters:</a:t>
            </a:r>
          </a:p>
          <a:p>
            <a:r>
              <a:rPr lang="en-US" sz="2800" b="1" cap="none" dirty="0" smtClean="0">
                <a:solidFill>
                  <a:srgbClr val="FF0000"/>
                </a:solidFill>
              </a:rPr>
              <a:t>Add the Presenters Names </a:t>
            </a:r>
            <a:r>
              <a:rPr lang="en-US" sz="2800" b="1" cap="none" dirty="0" smtClean="0">
                <a:solidFill>
                  <a:srgbClr val="FF0000"/>
                </a:solidFill>
              </a:rPr>
              <a:t>&amp; Contact Information Here</a:t>
            </a:r>
            <a:endParaRPr lang="en-US" sz="2800" b="1" cap="none" dirty="0" smtClean="0">
              <a:solidFill>
                <a:srgbClr val="FF0000"/>
              </a:solidFill>
            </a:endParaRPr>
          </a:p>
          <a:p>
            <a:endParaRPr lang="en-US" sz="2800" b="1" cap="none" dirty="0" smtClean="0">
              <a:solidFill>
                <a:schemeClr val="tx1"/>
              </a:solidFill>
            </a:endParaRPr>
          </a:p>
          <a:p>
            <a:endParaRPr lang="en-US" sz="2800" b="1" cap="none" dirty="0">
              <a:solidFill>
                <a:schemeClr val="tx1"/>
              </a:solidFill>
            </a:endParaRPr>
          </a:p>
        </p:txBody>
      </p:sp>
    </p:spTree>
    <p:extLst>
      <p:ext uri="{BB962C8B-B14F-4D97-AF65-F5344CB8AC3E}">
        <p14:creationId xmlns:p14="http://schemas.microsoft.com/office/powerpoint/2010/main" val="1022495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What Can you make with a Laser Cutter/Etcher?</a:t>
            </a:r>
            <a:endParaRPr lang="en-US" cap="none" dirty="0"/>
          </a:p>
        </p:txBody>
      </p:sp>
      <p:pic>
        <p:nvPicPr>
          <p:cNvPr id="5" name="Content Placeholder 4"/>
          <p:cNvPicPr>
            <a:picLocks noGrp="1" noChangeAspect="1"/>
          </p:cNvPicPr>
          <p:nvPr>
            <p:ph idx="1"/>
          </p:nvPr>
        </p:nvPicPr>
        <p:blipFill>
          <a:blip r:embed="rId2"/>
          <a:stretch>
            <a:fillRect/>
          </a:stretch>
        </p:blipFill>
        <p:spPr>
          <a:xfrm>
            <a:off x="5022849" y="1506682"/>
            <a:ext cx="2143125" cy="2143125"/>
          </a:xfrm>
          <a:prstGeom prst="rect">
            <a:avLst/>
          </a:prstGeom>
        </p:spPr>
      </p:pic>
      <p:pic>
        <p:nvPicPr>
          <p:cNvPr id="9" name="Picture 8"/>
          <p:cNvPicPr>
            <a:picLocks noChangeAspect="1"/>
          </p:cNvPicPr>
          <p:nvPr/>
        </p:nvPicPr>
        <p:blipFill>
          <a:blip r:embed="rId3"/>
          <a:stretch>
            <a:fillRect/>
          </a:stretch>
        </p:blipFill>
        <p:spPr>
          <a:xfrm>
            <a:off x="8309699" y="122074"/>
            <a:ext cx="3048000" cy="2981325"/>
          </a:xfrm>
          <a:prstGeom prst="rect">
            <a:avLst/>
          </a:prstGeom>
        </p:spPr>
      </p:pic>
      <p:pic>
        <p:nvPicPr>
          <p:cNvPr id="10" name="Picture 9"/>
          <p:cNvPicPr>
            <a:picLocks noChangeAspect="1"/>
          </p:cNvPicPr>
          <p:nvPr/>
        </p:nvPicPr>
        <p:blipFill>
          <a:blip r:embed="rId4"/>
          <a:stretch>
            <a:fillRect/>
          </a:stretch>
        </p:blipFill>
        <p:spPr>
          <a:xfrm>
            <a:off x="923653" y="1817524"/>
            <a:ext cx="3238500" cy="2571750"/>
          </a:xfrm>
          <a:prstGeom prst="rect">
            <a:avLst/>
          </a:prstGeom>
        </p:spPr>
      </p:pic>
      <p:pic>
        <p:nvPicPr>
          <p:cNvPr id="12" name="Picture 11"/>
          <p:cNvPicPr>
            <a:picLocks noChangeAspect="1"/>
          </p:cNvPicPr>
          <p:nvPr/>
        </p:nvPicPr>
        <p:blipFill>
          <a:blip r:embed="rId5"/>
          <a:stretch>
            <a:fillRect/>
          </a:stretch>
        </p:blipFill>
        <p:spPr>
          <a:xfrm>
            <a:off x="4463551" y="3664529"/>
            <a:ext cx="2303009" cy="2303009"/>
          </a:xfrm>
          <a:prstGeom prst="rect">
            <a:avLst/>
          </a:prstGeom>
        </p:spPr>
      </p:pic>
      <p:pic>
        <p:nvPicPr>
          <p:cNvPr id="13" name="Picture 12"/>
          <p:cNvPicPr>
            <a:picLocks noChangeAspect="1"/>
          </p:cNvPicPr>
          <p:nvPr/>
        </p:nvPicPr>
        <p:blipFill rotWithShape="1">
          <a:blip r:embed="rId6"/>
          <a:srcRect l="12881" t="5815" r="11360" b="38069"/>
          <a:stretch/>
        </p:blipFill>
        <p:spPr>
          <a:xfrm>
            <a:off x="7665264" y="3944982"/>
            <a:ext cx="4336869" cy="2795451"/>
          </a:xfrm>
          <a:prstGeom prst="rect">
            <a:avLst/>
          </a:prstGeom>
        </p:spPr>
      </p:pic>
      <p:pic>
        <p:nvPicPr>
          <p:cNvPr id="14" name="Picture 13"/>
          <p:cNvPicPr>
            <a:picLocks noChangeAspect="1"/>
          </p:cNvPicPr>
          <p:nvPr/>
        </p:nvPicPr>
        <p:blipFill rotWithShape="1">
          <a:blip r:embed="rId7"/>
          <a:srcRect t="17867" b="9917"/>
          <a:stretch/>
        </p:blipFill>
        <p:spPr>
          <a:xfrm>
            <a:off x="1106368" y="4700116"/>
            <a:ext cx="3221141" cy="2040317"/>
          </a:xfrm>
          <a:prstGeom prst="rect">
            <a:avLst/>
          </a:prstGeom>
        </p:spPr>
      </p:pic>
    </p:spTree>
    <p:extLst>
      <p:ext uri="{BB962C8B-B14F-4D97-AF65-F5344CB8AC3E}">
        <p14:creationId xmlns:p14="http://schemas.microsoft.com/office/powerpoint/2010/main" val="688143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Vinyl Cutter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Graphtec CE6000-60 24” Wide E-Class Cutter &amp; Stand</a:t>
            </a:r>
          </a:p>
          <a:p>
            <a:pPr>
              <a:lnSpc>
                <a:spcPct val="100000"/>
              </a:lnSpc>
              <a:spcBef>
                <a:spcPts val="0"/>
              </a:spcBef>
              <a:spcAft>
                <a:spcPts val="600"/>
              </a:spcAft>
            </a:pPr>
            <a:r>
              <a:rPr lang="en-US" dirty="0" smtClean="0">
                <a:solidFill>
                  <a:schemeClr val="bg1"/>
                </a:solidFill>
              </a:rPr>
              <a:t>HP EliteOne Desktop Computer with CorelDraw</a:t>
            </a:r>
          </a:p>
          <a:p>
            <a:pPr>
              <a:lnSpc>
                <a:spcPct val="100000"/>
              </a:lnSpc>
              <a:spcBef>
                <a:spcPts val="0"/>
              </a:spcBef>
              <a:spcAft>
                <a:spcPts val="600"/>
              </a:spcAft>
            </a:pPr>
            <a:r>
              <a:rPr lang="en-US" dirty="0" smtClean="0">
                <a:solidFill>
                  <a:schemeClr val="bg1"/>
                </a:solidFill>
              </a:rPr>
              <a:t>Alvin Pro Self Healing Cutting Mat</a:t>
            </a:r>
          </a:p>
          <a:p>
            <a:pPr>
              <a:lnSpc>
                <a:spcPct val="100000"/>
              </a:lnSpc>
              <a:spcBef>
                <a:spcPts val="0"/>
              </a:spcBef>
              <a:spcAft>
                <a:spcPts val="600"/>
              </a:spcAft>
            </a:pPr>
            <a:r>
              <a:rPr lang="en-US" dirty="0" err="1" smtClean="0">
                <a:solidFill>
                  <a:schemeClr val="bg1"/>
                </a:solidFill>
              </a:rPr>
              <a:t>Exacto</a:t>
            </a:r>
            <a:r>
              <a:rPr lang="en-US" dirty="0" smtClean="0">
                <a:solidFill>
                  <a:schemeClr val="bg1"/>
                </a:solidFill>
              </a:rPr>
              <a:t> Knives, Squeegees/</a:t>
            </a:r>
            <a:r>
              <a:rPr lang="en-US" dirty="0" err="1" smtClean="0">
                <a:solidFill>
                  <a:schemeClr val="bg1"/>
                </a:solidFill>
              </a:rPr>
              <a:t>Burnishers</a:t>
            </a:r>
            <a:endParaRPr lang="en-US" dirty="0" smtClean="0">
              <a:solidFill>
                <a:schemeClr val="bg1"/>
              </a:solidFill>
            </a:endParaRPr>
          </a:p>
          <a:p>
            <a:pPr marL="0" indent="0">
              <a:lnSpc>
                <a:spcPct val="100000"/>
              </a:lnSpc>
              <a:spcBef>
                <a:spcPts val="0"/>
              </a:spcBef>
              <a:spcAft>
                <a:spcPts val="600"/>
              </a:spcAft>
              <a:buNone/>
            </a:pPr>
            <a:r>
              <a:rPr lang="en-US" dirty="0" smtClean="0">
                <a:solidFill>
                  <a:schemeClr val="bg1"/>
                </a:solidFill>
              </a:rPr>
              <a:t>Consumables for sale: Removable Vinyl with Transfer Film</a:t>
            </a:r>
            <a:endParaRPr lang="en-US" dirty="0">
              <a:solidFill>
                <a:schemeClr val="bg1"/>
              </a:solidFill>
            </a:endParaRPr>
          </a:p>
        </p:txBody>
      </p:sp>
      <p:pic>
        <p:nvPicPr>
          <p:cNvPr id="4" name="Picture 3"/>
          <p:cNvPicPr>
            <a:picLocks noChangeAspect="1"/>
          </p:cNvPicPr>
          <p:nvPr/>
        </p:nvPicPr>
        <p:blipFill rotWithShape="1">
          <a:blip r:embed="rId2"/>
          <a:srcRect l="3810" r="47976" b="18302"/>
          <a:stretch/>
        </p:blipFill>
        <p:spPr>
          <a:xfrm>
            <a:off x="8376056" y="2309895"/>
            <a:ext cx="3526972" cy="4124325"/>
          </a:xfrm>
          <a:prstGeom prst="rect">
            <a:avLst/>
          </a:prstGeom>
        </p:spPr>
      </p:pic>
      <p:pic>
        <p:nvPicPr>
          <p:cNvPr id="6" name="Picture 5"/>
          <p:cNvPicPr>
            <a:picLocks noChangeAspect="1"/>
          </p:cNvPicPr>
          <p:nvPr/>
        </p:nvPicPr>
        <p:blipFill rotWithShape="1">
          <a:blip r:embed="rId2"/>
          <a:srcRect l="54881" t="27617" b="22701"/>
          <a:stretch/>
        </p:blipFill>
        <p:spPr>
          <a:xfrm>
            <a:off x="5075507" y="4084410"/>
            <a:ext cx="3300549" cy="2508068"/>
          </a:xfrm>
          <a:prstGeom prst="rect">
            <a:avLst/>
          </a:prstGeom>
        </p:spPr>
      </p:pic>
      <p:pic>
        <p:nvPicPr>
          <p:cNvPr id="7" name="Picture 6"/>
          <p:cNvPicPr>
            <a:picLocks noChangeAspect="1"/>
          </p:cNvPicPr>
          <p:nvPr/>
        </p:nvPicPr>
        <p:blipFill>
          <a:blip r:embed="rId3"/>
          <a:stretch>
            <a:fillRect/>
          </a:stretch>
        </p:blipFill>
        <p:spPr>
          <a:xfrm>
            <a:off x="8795521" y="267053"/>
            <a:ext cx="1553524" cy="1648740"/>
          </a:xfrm>
          <a:prstGeom prst="rect">
            <a:avLst/>
          </a:prstGeom>
        </p:spPr>
      </p:pic>
      <p:pic>
        <p:nvPicPr>
          <p:cNvPr id="8" name="Picture 7"/>
          <p:cNvPicPr>
            <a:picLocks noChangeAspect="1"/>
          </p:cNvPicPr>
          <p:nvPr/>
        </p:nvPicPr>
        <p:blipFill>
          <a:blip r:embed="rId4"/>
          <a:stretch>
            <a:fillRect/>
          </a:stretch>
        </p:blipFill>
        <p:spPr>
          <a:xfrm>
            <a:off x="463254" y="3413896"/>
            <a:ext cx="2296886" cy="2296886"/>
          </a:xfrm>
          <a:prstGeom prst="rect">
            <a:avLst/>
          </a:prstGeom>
        </p:spPr>
      </p:pic>
      <p:pic>
        <p:nvPicPr>
          <p:cNvPr id="10" name="Picture 9"/>
          <p:cNvPicPr>
            <a:picLocks noChangeAspect="1"/>
          </p:cNvPicPr>
          <p:nvPr/>
        </p:nvPicPr>
        <p:blipFill>
          <a:blip r:embed="rId5"/>
          <a:stretch>
            <a:fillRect/>
          </a:stretch>
        </p:blipFill>
        <p:spPr>
          <a:xfrm rot="5400000">
            <a:off x="2667067" y="4281169"/>
            <a:ext cx="2857500" cy="2114550"/>
          </a:xfrm>
          <a:prstGeom prst="rect">
            <a:avLst/>
          </a:prstGeom>
        </p:spPr>
      </p:pic>
    </p:spTree>
    <p:extLst>
      <p:ext uri="{BB962C8B-B14F-4D97-AF65-F5344CB8AC3E}">
        <p14:creationId xmlns:p14="http://schemas.microsoft.com/office/powerpoint/2010/main" val="730155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Vinyl Cutter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6"/>
          <p:cNvPicPr>
            <a:picLocks noChangeAspect="1"/>
          </p:cNvPicPr>
          <p:nvPr/>
        </p:nvPicPr>
        <p:blipFill rotWithShape="1">
          <a:blip r:embed="rId2"/>
          <a:srcRect l="34524" t="7329" r="21012" b="8820"/>
          <a:stretch/>
        </p:blipFill>
        <p:spPr>
          <a:xfrm>
            <a:off x="7863840" y="1385374"/>
            <a:ext cx="3252651" cy="2939143"/>
          </a:xfrm>
          <a:prstGeom prst="rect">
            <a:avLst/>
          </a:prstGeom>
        </p:spPr>
      </p:pic>
      <p:pic>
        <p:nvPicPr>
          <p:cNvPr id="8" name="Picture 7"/>
          <p:cNvPicPr>
            <a:picLocks noChangeAspect="1"/>
          </p:cNvPicPr>
          <p:nvPr/>
        </p:nvPicPr>
        <p:blipFill rotWithShape="1">
          <a:blip r:embed="rId3"/>
          <a:srcRect l="3188" t="20514" r="3280" b="17771"/>
          <a:stretch/>
        </p:blipFill>
        <p:spPr>
          <a:xfrm>
            <a:off x="1668556" y="4886220"/>
            <a:ext cx="4454434" cy="1763485"/>
          </a:xfrm>
          <a:prstGeom prst="rect">
            <a:avLst/>
          </a:prstGeom>
        </p:spPr>
      </p:pic>
      <p:pic>
        <p:nvPicPr>
          <p:cNvPr id="11" name="Picture 10"/>
          <p:cNvPicPr>
            <a:picLocks noChangeAspect="1"/>
          </p:cNvPicPr>
          <p:nvPr/>
        </p:nvPicPr>
        <p:blipFill rotWithShape="1">
          <a:blip r:embed="rId4"/>
          <a:srcRect l="9873" t="5904" r="10508" b="4572"/>
          <a:stretch/>
        </p:blipFill>
        <p:spPr>
          <a:xfrm>
            <a:off x="4960416" y="1654763"/>
            <a:ext cx="2604067" cy="2928017"/>
          </a:xfrm>
          <a:prstGeom prst="rect">
            <a:avLst/>
          </a:prstGeom>
        </p:spPr>
      </p:pic>
      <p:pic>
        <p:nvPicPr>
          <p:cNvPr id="15" name="Picture 14"/>
          <p:cNvPicPr>
            <a:picLocks noChangeAspect="1"/>
          </p:cNvPicPr>
          <p:nvPr/>
        </p:nvPicPr>
        <p:blipFill rotWithShape="1">
          <a:blip r:embed="rId5"/>
          <a:srcRect r="16577" b="15412"/>
          <a:stretch/>
        </p:blipFill>
        <p:spPr>
          <a:xfrm>
            <a:off x="607220" y="1508344"/>
            <a:ext cx="4053840" cy="3082834"/>
          </a:xfrm>
          <a:prstGeom prst="rect">
            <a:avLst/>
          </a:prstGeom>
        </p:spPr>
      </p:pic>
      <p:pic>
        <p:nvPicPr>
          <p:cNvPr id="16" name="Picture 15"/>
          <p:cNvPicPr>
            <a:picLocks noChangeAspect="1"/>
          </p:cNvPicPr>
          <p:nvPr/>
        </p:nvPicPr>
        <p:blipFill>
          <a:blip r:embed="rId6"/>
          <a:stretch>
            <a:fillRect/>
          </a:stretch>
        </p:blipFill>
        <p:spPr>
          <a:xfrm>
            <a:off x="7035665" y="4582780"/>
            <a:ext cx="2181225" cy="2066925"/>
          </a:xfrm>
          <a:prstGeom prst="rect">
            <a:avLst/>
          </a:prstGeom>
        </p:spPr>
      </p:pic>
    </p:spTree>
    <p:extLst>
      <p:ext uri="{BB962C8B-B14F-4D97-AF65-F5344CB8AC3E}">
        <p14:creationId xmlns:p14="http://schemas.microsoft.com/office/powerpoint/2010/main" val="1782013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18518"/>
            <a:ext cx="10902541" cy="888164"/>
          </a:xfrm>
        </p:spPr>
        <p:txBody>
          <a:bodyPr>
            <a:noAutofit/>
          </a:bodyPr>
          <a:lstStyle/>
          <a:p>
            <a:r>
              <a:rPr lang="en-US" sz="4000" cap="none" dirty="0" smtClean="0">
                <a:solidFill>
                  <a:schemeClr val="bg1"/>
                </a:solidFill>
              </a:rPr>
              <a:t>CNC Router/</a:t>
            </a:r>
            <a:r>
              <a:rPr lang="en-US" sz="4000" cap="none" dirty="0" err="1" smtClean="0">
                <a:solidFill>
                  <a:schemeClr val="bg1"/>
                </a:solidFill>
              </a:rPr>
              <a:t>Inventables</a:t>
            </a:r>
            <a:r>
              <a:rPr lang="en-US" sz="4000" cap="none" dirty="0" smtClean="0">
                <a:solidFill>
                  <a:schemeClr val="bg1"/>
                </a:solidFill>
              </a:rPr>
              <a:t> </a:t>
            </a:r>
            <a:r>
              <a:rPr lang="en-US" sz="4000" cap="none" dirty="0" err="1" smtClean="0">
                <a:solidFill>
                  <a:schemeClr val="bg1"/>
                </a:solidFill>
              </a:rPr>
              <a:t>Carvey</a:t>
            </a:r>
            <a:r>
              <a:rPr lang="en-US" sz="4000" cap="none" dirty="0" smtClean="0">
                <a:solidFill>
                  <a:schemeClr val="bg1"/>
                </a:solidFill>
              </a:rPr>
              <a:t> Plug &amp; Play Station</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Inventables</a:t>
            </a:r>
            <a:r>
              <a:rPr lang="en-US" dirty="0" smtClean="0">
                <a:solidFill>
                  <a:schemeClr val="bg1"/>
                </a:solidFill>
              </a:rPr>
              <a:t> </a:t>
            </a:r>
            <a:r>
              <a:rPr lang="en-US" dirty="0" err="1" smtClean="0">
                <a:solidFill>
                  <a:schemeClr val="bg1"/>
                </a:solidFill>
              </a:rPr>
              <a:t>Carvey</a:t>
            </a:r>
            <a:r>
              <a:rPr lang="en-US" dirty="0" smtClean="0">
                <a:solidFill>
                  <a:schemeClr val="bg1"/>
                </a:solidFill>
              </a:rPr>
              <a:t> Plug &amp; Play CNC Router</a:t>
            </a:r>
          </a:p>
          <a:p>
            <a:pPr>
              <a:lnSpc>
                <a:spcPct val="100000"/>
              </a:lnSpc>
              <a:spcBef>
                <a:spcPts val="0"/>
              </a:spcBef>
              <a:spcAft>
                <a:spcPts val="600"/>
              </a:spcAft>
            </a:pPr>
            <a:r>
              <a:rPr lang="en-US" dirty="0" smtClean="0">
                <a:solidFill>
                  <a:schemeClr val="bg1"/>
                </a:solidFill>
              </a:rPr>
              <a:t>Stanley 1-gallon shop </a:t>
            </a:r>
            <a:r>
              <a:rPr lang="en-US" dirty="0" err="1" smtClean="0">
                <a:solidFill>
                  <a:schemeClr val="bg1"/>
                </a:solidFill>
              </a:rPr>
              <a:t>vac</a:t>
            </a:r>
            <a:endParaRPr lang="en-US" dirty="0" smtClean="0">
              <a:solidFill>
                <a:schemeClr val="bg1"/>
              </a:solidFill>
            </a:endParaRPr>
          </a:p>
          <a:p>
            <a:pPr>
              <a:lnSpc>
                <a:spcPct val="100000"/>
              </a:lnSpc>
              <a:spcBef>
                <a:spcPts val="0"/>
              </a:spcBef>
              <a:spcAft>
                <a:spcPts val="600"/>
              </a:spcAft>
            </a:pPr>
            <a:r>
              <a:rPr lang="en-US" dirty="0" smtClean="0">
                <a:solidFill>
                  <a:schemeClr val="bg1"/>
                </a:solidFill>
              </a:rPr>
              <a:t>10 different carving and engraving bits</a:t>
            </a:r>
          </a:p>
          <a:p>
            <a:pPr marL="0" indent="0">
              <a:lnSpc>
                <a:spcPct val="100000"/>
              </a:lnSpc>
              <a:spcBef>
                <a:spcPts val="0"/>
              </a:spcBef>
              <a:spcAft>
                <a:spcPts val="600"/>
              </a:spcAft>
              <a:buNone/>
            </a:pPr>
            <a:r>
              <a:rPr lang="en-US" dirty="0" smtClean="0">
                <a:solidFill>
                  <a:schemeClr val="bg1"/>
                </a:solidFill>
              </a:rPr>
              <a:t>Consumables for sale: Birch plywood</a:t>
            </a:r>
            <a:endParaRPr lang="en-US" dirty="0">
              <a:solidFill>
                <a:schemeClr val="bg1"/>
              </a:solidFill>
            </a:endParaRPr>
          </a:p>
        </p:txBody>
      </p:sp>
      <p:pic>
        <p:nvPicPr>
          <p:cNvPr id="4" name="Picture 3"/>
          <p:cNvPicPr>
            <a:picLocks noChangeAspect="1"/>
          </p:cNvPicPr>
          <p:nvPr/>
        </p:nvPicPr>
        <p:blipFill rotWithShape="1">
          <a:blip r:embed="rId2"/>
          <a:srcRect t="13143" b="14285"/>
          <a:stretch/>
        </p:blipFill>
        <p:spPr>
          <a:xfrm>
            <a:off x="368525" y="3525257"/>
            <a:ext cx="2710345" cy="1966936"/>
          </a:xfrm>
          <a:prstGeom prst="rect">
            <a:avLst/>
          </a:prstGeom>
        </p:spPr>
      </p:pic>
      <p:pic>
        <p:nvPicPr>
          <p:cNvPr id="5" name="Picture 4"/>
          <p:cNvPicPr>
            <a:picLocks noChangeAspect="1"/>
          </p:cNvPicPr>
          <p:nvPr/>
        </p:nvPicPr>
        <p:blipFill rotWithShape="1">
          <a:blip r:embed="rId3"/>
          <a:srcRect l="17075" t="4571" r="11605" b="6286"/>
          <a:stretch/>
        </p:blipFill>
        <p:spPr>
          <a:xfrm>
            <a:off x="6439988" y="1703828"/>
            <a:ext cx="4924698" cy="4821671"/>
          </a:xfrm>
          <a:prstGeom prst="rect">
            <a:avLst/>
          </a:prstGeom>
        </p:spPr>
      </p:pic>
      <p:pic>
        <p:nvPicPr>
          <p:cNvPr id="7" name="Picture 6"/>
          <p:cNvPicPr>
            <a:picLocks noChangeAspect="1"/>
          </p:cNvPicPr>
          <p:nvPr/>
        </p:nvPicPr>
        <p:blipFill rotWithShape="1">
          <a:blip r:embed="rId4"/>
          <a:srcRect l="7770" t="13959" r="7980" b="18753"/>
          <a:stretch/>
        </p:blipFill>
        <p:spPr>
          <a:xfrm>
            <a:off x="2965268" y="5399687"/>
            <a:ext cx="2286001" cy="1125812"/>
          </a:xfrm>
          <a:prstGeom prst="rect">
            <a:avLst/>
          </a:prstGeom>
        </p:spPr>
      </p:pic>
      <p:pic>
        <p:nvPicPr>
          <p:cNvPr id="8" name="Picture 7"/>
          <p:cNvPicPr>
            <a:picLocks noChangeAspect="1"/>
          </p:cNvPicPr>
          <p:nvPr/>
        </p:nvPicPr>
        <p:blipFill>
          <a:blip r:embed="rId5"/>
          <a:stretch>
            <a:fillRect/>
          </a:stretch>
        </p:blipFill>
        <p:spPr>
          <a:xfrm>
            <a:off x="3541709" y="3045444"/>
            <a:ext cx="2898279" cy="2201835"/>
          </a:xfrm>
          <a:prstGeom prst="rect">
            <a:avLst/>
          </a:prstGeom>
        </p:spPr>
      </p:pic>
    </p:spTree>
    <p:extLst>
      <p:ext uri="{BB962C8B-B14F-4D97-AF65-F5344CB8AC3E}">
        <p14:creationId xmlns:p14="http://schemas.microsoft.com/office/powerpoint/2010/main" val="3132977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CNC Router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rotWithShape="1">
          <a:blip r:embed="rId2"/>
          <a:srcRect l="28884"/>
          <a:stretch/>
        </p:blipFill>
        <p:spPr>
          <a:xfrm>
            <a:off x="7942217" y="3448594"/>
            <a:ext cx="3282760" cy="3077392"/>
          </a:xfrm>
          <a:prstGeom prst="rect">
            <a:avLst/>
          </a:prstGeom>
        </p:spPr>
      </p:pic>
      <p:pic>
        <p:nvPicPr>
          <p:cNvPr id="6" name="Picture 5"/>
          <p:cNvPicPr>
            <a:picLocks noChangeAspect="1"/>
          </p:cNvPicPr>
          <p:nvPr/>
        </p:nvPicPr>
        <p:blipFill>
          <a:blip r:embed="rId3"/>
          <a:stretch>
            <a:fillRect/>
          </a:stretch>
        </p:blipFill>
        <p:spPr>
          <a:xfrm>
            <a:off x="6464890" y="1140921"/>
            <a:ext cx="2500597" cy="2203169"/>
          </a:xfrm>
          <a:prstGeom prst="rect">
            <a:avLst/>
          </a:prstGeom>
        </p:spPr>
      </p:pic>
      <p:pic>
        <p:nvPicPr>
          <p:cNvPr id="9" name="Picture 8"/>
          <p:cNvPicPr>
            <a:picLocks noChangeAspect="1"/>
          </p:cNvPicPr>
          <p:nvPr/>
        </p:nvPicPr>
        <p:blipFill>
          <a:blip r:embed="rId4"/>
          <a:stretch>
            <a:fillRect/>
          </a:stretch>
        </p:blipFill>
        <p:spPr>
          <a:xfrm>
            <a:off x="224244" y="1450435"/>
            <a:ext cx="4269377" cy="4269377"/>
          </a:xfrm>
          <a:prstGeom prst="rect">
            <a:avLst/>
          </a:prstGeom>
        </p:spPr>
      </p:pic>
      <p:pic>
        <p:nvPicPr>
          <p:cNvPr id="10" name="Picture 9"/>
          <p:cNvPicPr>
            <a:picLocks noChangeAspect="1"/>
          </p:cNvPicPr>
          <p:nvPr/>
        </p:nvPicPr>
        <p:blipFill rotWithShape="1">
          <a:blip r:embed="rId5"/>
          <a:srcRect l="61488"/>
          <a:stretch/>
        </p:blipFill>
        <p:spPr>
          <a:xfrm>
            <a:off x="4220867" y="4124325"/>
            <a:ext cx="2817223" cy="2733675"/>
          </a:xfrm>
          <a:prstGeom prst="rect">
            <a:avLst/>
          </a:prstGeom>
        </p:spPr>
      </p:pic>
    </p:spTree>
    <p:extLst>
      <p:ext uri="{BB962C8B-B14F-4D97-AF65-F5344CB8AC3E}">
        <p14:creationId xmlns:p14="http://schemas.microsoft.com/office/powerpoint/2010/main" val="1171037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7"/>
            <a:ext cx="9905998" cy="1288659"/>
          </a:xfrm>
        </p:spPr>
        <p:txBody>
          <a:bodyPr>
            <a:noAutofit/>
          </a:bodyPr>
          <a:lstStyle/>
          <a:p>
            <a:r>
              <a:rPr lang="en-US" sz="4000" cap="none" dirty="0" err="1" smtClean="0">
                <a:solidFill>
                  <a:schemeClr val="bg1"/>
                </a:solidFill>
              </a:rPr>
              <a:t>Bernette</a:t>
            </a:r>
            <a:r>
              <a:rPr lang="en-US" sz="4000" cap="none" dirty="0" smtClean="0">
                <a:solidFill>
                  <a:schemeClr val="bg1"/>
                </a:solidFill>
              </a:rPr>
              <a:t> Chicago 7 Embroidery/Sewing Machine Station</a:t>
            </a:r>
            <a:br>
              <a:rPr lang="en-US" sz="4000" cap="none" dirty="0" smtClean="0">
                <a:solidFill>
                  <a:schemeClr val="bg1"/>
                </a:solidFill>
              </a:rPr>
            </a:b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773382"/>
            <a:ext cx="10361611" cy="5084618"/>
          </a:xfrm>
        </p:spPr>
        <p:txBody>
          <a:bodyPr>
            <a:noAutofit/>
          </a:bodyPr>
          <a:lstStyle/>
          <a:p>
            <a:pPr>
              <a:lnSpc>
                <a:spcPct val="100000"/>
              </a:lnSpc>
              <a:spcBef>
                <a:spcPts val="0"/>
              </a:spcBef>
              <a:spcAft>
                <a:spcPts val="600"/>
              </a:spcAft>
            </a:pPr>
            <a:r>
              <a:rPr lang="en-US" dirty="0" err="1" smtClean="0">
                <a:solidFill>
                  <a:schemeClr val="bg1"/>
                </a:solidFill>
              </a:rPr>
              <a:t>Bernette</a:t>
            </a:r>
            <a:r>
              <a:rPr lang="en-US" dirty="0" smtClean="0">
                <a:solidFill>
                  <a:schemeClr val="bg1"/>
                </a:solidFill>
              </a:rPr>
              <a:t> Chicago 7 donated by Quality Sew &amp; Vac, Grand Island, NE</a:t>
            </a:r>
          </a:p>
          <a:p>
            <a:pPr>
              <a:lnSpc>
                <a:spcPct val="100000"/>
              </a:lnSpc>
              <a:spcBef>
                <a:spcPts val="0"/>
              </a:spcBef>
              <a:spcAft>
                <a:spcPts val="600"/>
              </a:spcAft>
            </a:pPr>
            <a:r>
              <a:rPr lang="en-US" dirty="0" smtClean="0">
                <a:solidFill>
                  <a:schemeClr val="bg1"/>
                </a:solidFill>
              </a:rPr>
              <a:t>Embroidery Patterns &amp; Handy Roller Case</a:t>
            </a:r>
          </a:p>
          <a:p>
            <a:pPr>
              <a:lnSpc>
                <a:spcPct val="100000"/>
              </a:lnSpc>
              <a:spcBef>
                <a:spcPts val="0"/>
              </a:spcBef>
              <a:spcAft>
                <a:spcPts val="600"/>
              </a:spcAft>
            </a:pPr>
            <a:r>
              <a:rPr lang="en-US" dirty="0" smtClean="0">
                <a:solidFill>
                  <a:schemeClr val="bg1"/>
                </a:solidFill>
              </a:rPr>
              <a:t>Black &amp; Decker Steam Iron &amp; Basic Ironing Board </a:t>
            </a:r>
          </a:p>
          <a:p>
            <a:pPr marL="0" indent="0">
              <a:lnSpc>
                <a:spcPct val="100000"/>
              </a:lnSpc>
              <a:spcBef>
                <a:spcPts val="0"/>
              </a:spcBef>
              <a:spcAft>
                <a:spcPts val="600"/>
              </a:spcAft>
              <a:buNone/>
            </a:pPr>
            <a:r>
              <a:rPr lang="en-US" dirty="0" smtClean="0">
                <a:solidFill>
                  <a:schemeClr val="bg1"/>
                </a:solidFill>
              </a:rPr>
              <a:t>Consumables for sale: Stabilizer (Thread provided at no cost; donations welcome)</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509760" y="199308"/>
            <a:ext cx="2682240" cy="3059590"/>
          </a:xfrm>
          <a:prstGeom prst="rect">
            <a:avLst/>
          </a:prstGeom>
        </p:spPr>
      </p:pic>
      <p:pic>
        <p:nvPicPr>
          <p:cNvPr id="5" name="Picture 4"/>
          <p:cNvPicPr>
            <a:picLocks noChangeAspect="1"/>
          </p:cNvPicPr>
          <p:nvPr/>
        </p:nvPicPr>
        <p:blipFill rotWithShape="1">
          <a:blip r:embed="rId3"/>
          <a:srcRect b="19002"/>
          <a:stretch/>
        </p:blipFill>
        <p:spPr>
          <a:xfrm>
            <a:off x="5866605" y="3790815"/>
            <a:ext cx="5448840" cy="2936556"/>
          </a:xfrm>
          <a:prstGeom prst="rect">
            <a:avLst/>
          </a:prstGeom>
        </p:spPr>
      </p:pic>
      <p:pic>
        <p:nvPicPr>
          <p:cNvPr id="6" name="Picture 5"/>
          <p:cNvPicPr>
            <a:picLocks noChangeAspect="1"/>
          </p:cNvPicPr>
          <p:nvPr/>
        </p:nvPicPr>
        <p:blipFill rotWithShape="1">
          <a:blip r:embed="rId4"/>
          <a:srcRect l="6215" t="7181" r="7537" b="15715"/>
          <a:stretch/>
        </p:blipFill>
        <p:spPr>
          <a:xfrm>
            <a:off x="1020285" y="3579223"/>
            <a:ext cx="2049486" cy="1832226"/>
          </a:xfrm>
          <a:prstGeom prst="rect">
            <a:avLst/>
          </a:prstGeom>
        </p:spPr>
      </p:pic>
      <p:pic>
        <p:nvPicPr>
          <p:cNvPr id="7" name="Picture 6"/>
          <p:cNvPicPr>
            <a:picLocks noChangeAspect="1"/>
          </p:cNvPicPr>
          <p:nvPr/>
        </p:nvPicPr>
        <p:blipFill rotWithShape="1">
          <a:blip r:embed="rId5"/>
          <a:srcRect l="8654" r="8146"/>
          <a:stretch/>
        </p:blipFill>
        <p:spPr>
          <a:xfrm>
            <a:off x="3161212" y="4278086"/>
            <a:ext cx="2037806" cy="2449285"/>
          </a:xfrm>
          <a:prstGeom prst="rect">
            <a:avLst/>
          </a:prstGeom>
        </p:spPr>
      </p:pic>
    </p:spTree>
    <p:extLst>
      <p:ext uri="{BB962C8B-B14F-4D97-AF65-F5344CB8AC3E}">
        <p14:creationId xmlns:p14="http://schemas.microsoft.com/office/powerpoint/2010/main" val="807027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the </a:t>
            </a:r>
            <a:r>
              <a:rPr lang="en-US" sz="4000" cap="none" dirty="0" err="1" smtClean="0">
                <a:solidFill>
                  <a:schemeClr val="bg1"/>
                </a:solidFill>
              </a:rPr>
              <a:t>bernette</a:t>
            </a:r>
            <a:r>
              <a:rPr lang="en-US" sz="4000" cap="none" dirty="0" smtClean="0">
                <a:solidFill>
                  <a:schemeClr val="bg1"/>
                </a:solidFill>
              </a:rPr>
              <a:t> Chicago 7 Embroidery/Sewing Machine</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824543" y="1767025"/>
            <a:ext cx="11367457" cy="3677707"/>
          </a:xfrm>
          <a:prstGeom prst="rect">
            <a:avLst/>
          </a:prstGeom>
        </p:spPr>
      </p:pic>
    </p:spTree>
    <p:extLst>
      <p:ext uri="{BB962C8B-B14F-4D97-AF65-F5344CB8AC3E}">
        <p14:creationId xmlns:p14="http://schemas.microsoft.com/office/powerpoint/2010/main" val="173730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789" y="331134"/>
            <a:ext cx="10680473" cy="1066591"/>
          </a:xfrm>
        </p:spPr>
        <p:txBody>
          <a:bodyPr>
            <a:noAutofit/>
          </a:bodyPr>
          <a:lstStyle/>
          <a:p>
            <a:r>
              <a:rPr lang="en-US" sz="4000" cap="none" dirty="0" smtClean="0">
                <a:solidFill>
                  <a:schemeClr val="bg1"/>
                </a:solidFill>
              </a:rPr>
              <a:t>Heat Press + Sublimation &amp; Pigment Printer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EnduraPress</a:t>
            </a:r>
            <a:r>
              <a:rPr lang="en-US" dirty="0" smtClean="0">
                <a:solidFill>
                  <a:schemeClr val="bg1"/>
                </a:solidFill>
              </a:rPr>
              <a:t> 9” x 12” Swing-Away Heat Press</a:t>
            </a:r>
          </a:p>
          <a:p>
            <a:pPr>
              <a:lnSpc>
                <a:spcPct val="100000"/>
              </a:lnSpc>
              <a:spcBef>
                <a:spcPts val="0"/>
              </a:spcBef>
              <a:spcAft>
                <a:spcPts val="600"/>
              </a:spcAft>
            </a:pPr>
            <a:r>
              <a:rPr lang="en-US" dirty="0" smtClean="0">
                <a:solidFill>
                  <a:schemeClr val="bg1"/>
                </a:solidFill>
              </a:rPr>
              <a:t>HP EliteOne Desktop Computer with CorelDraw </a:t>
            </a:r>
            <a:r>
              <a:rPr lang="en-US" sz="2000" dirty="0" smtClean="0">
                <a:solidFill>
                  <a:schemeClr val="bg1"/>
                </a:solidFill>
              </a:rPr>
              <a:t>(same computer that runs Vinyl cutter)</a:t>
            </a:r>
            <a:endParaRPr lang="en-US" dirty="0" smtClean="0">
              <a:solidFill>
                <a:schemeClr val="bg1"/>
              </a:solidFill>
            </a:endParaRPr>
          </a:p>
          <a:p>
            <a:pPr>
              <a:lnSpc>
                <a:spcPct val="100000"/>
              </a:lnSpc>
              <a:spcBef>
                <a:spcPts val="0"/>
              </a:spcBef>
              <a:spcAft>
                <a:spcPts val="600"/>
              </a:spcAft>
            </a:pPr>
            <a:r>
              <a:rPr lang="en-US" dirty="0" smtClean="0">
                <a:solidFill>
                  <a:schemeClr val="bg1"/>
                </a:solidFill>
              </a:rPr>
              <a:t>Epson WF3620 Printer with Sublimation Ink</a:t>
            </a:r>
          </a:p>
          <a:p>
            <a:pPr>
              <a:lnSpc>
                <a:spcPct val="100000"/>
              </a:lnSpc>
              <a:spcBef>
                <a:spcPts val="0"/>
              </a:spcBef>
              <a:spcAft>
                <a:spcPts val="600"/>
              </a:spcAft>
            </a:pPr>
            <a:r>
              <a:rPr lang="en-US" dirty="0">
                <a:solidFill>
                  <a:schemeClr val="bg1"/>
                </a:solidFill>
              </a:rPr>
              <a:t>Epson WF3620 Printer with </a:t>
            </a:r>
            <a:r>
              <a:rPr lang="en-US" dirty="0" smtClean="0">
                <a:solidFill>
                  <a:schemeClr val="bg1"/>
                </a:solidFill>
              </a:rPr>
              <a:t>Pigment </a:t>
            </a:r>
            <a:r>
              <a:rPr lang="en-US" dirty="0">
                <a:solidFill>
                  <a:schemeClr val="bg1"/>
                </a:solidFill>
              </a:rPr>
              <a:t>Ink</a:t>
            </a:r>
          </a:p>
          <a:p>
            <a:pPr>
              <a:lnSpc>
                <a:spcPct val="100000"/>
              </a:lnSpc>
              <a:spcBef>
                <a:spcPts val="0"/>
              </a:spcBef>
              <a:spcAft>
                <a:spcPts val="600"/>
              </a:spcAft>
            </a:pPr>
            <a:r>
              <a:rPr lang="en-US" dirty="0" smtClean="0">
                <a:solidFill>
                  <a:schemeClr val="bg1"/>
                </a:solidFill>
              </a:rPr>
              <a:t>Supplies: Gloves, lint rollers, Teflon sheets, heat resistant tape, scissors</a:t>
            </a:r>
          </a:p>
          <a:p>
            <a:pPr marL="0" indent="0">
              <a:lnSpc>
                <a:spcPct val="100000"/>
              </a:lnSpc>
              <a:spcBef>
                <a:spcPts val="0"/>
              </a:spcBef>
              <a:spcAft>
                <a:spcPts val="600"/>
              </a:spcAft>
              <a:buNone/>
            </a:pPr>
            <a:r>
              <a:rPr lang="en-US" dirty="0" smtClean="0">
                <a:solidFill>
                  <a:schemeClr val="bg1"/>
                </a:solidFill>
              </a:rPr>
              <a:t>Consumables for sale: Heat transfer paper, T-Shirts</a:t>
            </a:r>
            <a:endParaRPr lang="en-US" dirty="0">
              <a:solidFill>
                <a:schemeClr val="bg1"/>
              </a:solidFill>
            </a:endParaRPr>
          </a:p>
        </p:txBody>
      </p:sp>
      <p:pic>
        <p:nvPicPr>
          <p:cNvPr id="4" name="Picture 3"/>
          <p:cNvPicPr>
            <a:picLocks noChangeAspect="1"/>
          </p:cNvPicPr>
          <p:nvPr/>
        </p:nvPicPr>
        <p:blipFill rotWithShape="1">
          <a:blip r:embed="rId2"/>
          <a:srcRect l="10109" t="17723" r="2545" b="7545"/>
          <a:stretch/>
        </p:blipFill>
        <p:spPr>
          <a:xfrm>
            <a:off x="1219789" y="4023360"/>
            <a:ext cx="2973556" cy="1907177"/>
          </a:xfrm>
          <a:prstGeom prst="rect">
            <a:avLst/>
          </a:prstGeom>
        </p:spPr>
      </p:pic>
      <p:pic>
        <p:nvPicPr>
          <p:cNvPr id="5" name="Picture 4"/>
          <p:cNvPicPr>
            <a:picLocks noChangeAspect="1"/>
          </p:cNvPicPr>
          <p:nvPr/>
        </p:nvPicPr>
        <p:blipFill rotWithShape="1">
          <a:blip r:embed="rId3"/>
          <a:srcRect l="19693" t="9161" r="3950" b="6583"/>
          <a:stretch/>
        </p:blipFill>
        <p:spPr>
          <a:xfrm>
            <a:off x="7758677" y="3513908"/>
            <a:ext cx="3030583" cy="3344092"/>
          </a:xfrm>
          <a:prstGeom prst="rect">
            <a:avLst/>
          </a:prstGeom>
        </p:spPr>
      </p:pic>
      <p:pic>
        <p:nvPicPr>
          <p:cNvPr id="6" name="Picture 5"/>
          <p:cNvPicPr>
            <a:picLocks noChangeAspect="1"/>
          </p:cNvPicPr>
          <p:nvPr/>
        </p:nvPicPr>
        <p:blipFill>
          <a:blip r:embed="rId4"/>
          <a:stretch>
            <a:fillRect/>
          </a:stretch>
        </p:blipFill>
        <p:spPr>
          <a:xfrm>
            <a:off x="9838686" y="2077061"/>
            <a:ext cx="1901148" cy="1624013"/>
          </a:xfrm>
          <a:prstGeom prst="rect">
            <a:avLst/>
          </a:prstGeom>
        </p:spPr>
      </p:pic>
      <p:pic>
        <p:nvPicPr>
          <p:cNvPr id="7" name="Picture 6"/>
          <p:cNvPicPr>
            <a:picLocks noChangeAspect="1"/>
          </p:cNvPicPr>
          <p:nvPr/>
        </p:nvPicPr>
        <p:blipFill rotWithShape="1">
          <a:blip r:embed="rId5"/>
          <a:srcRect t="22073" b="18203"/>
          <a:stretch/>
        </p:blipFill>
        <p:spPr>
          <a:xfrm>
            <a:off x="8099558" y="939011"/>
            <a:ext cx="2196043" cy="653143"/>
          </a:xfrm>
          <a:prstGeom prst="rect">
            <a:avLst/>
          </a:prstGeom>
        </p:spPr>
      </p:pic>
      <p:pic>
        <p:nvPicPr>
          <p:cNvPr id="8" name="Picture 7"/>
          <p:cNvPicPr>
            <a:picLocks noChangeAspect="1"/>
          </p:cNvPicPr>
          <p:nvPr/>
        </p:nvPicPr>
        <p:blipFill>
          <a:blip r:embed="rId6"/>
          <a:stretch>
            <a:fillRect/>
          </a:stretch>
        </p:blipFill>
        <p:spPr>
          <a:xfrm>
            <a:off x="4193345" y="4707333"/>
            <a:ext cx="2975106" cy="1908213"/>
          </a:xfrm>
          <a:prstGeom prst="rect">
            <a:avLst/>
          </a:prstGeom>
        </p:spPr>
      </p:pic>
      <p:pic>
        <p:nvPicPr>
          <p:cNvPr id="9" name="Picture 8"/>
          <p:cNvPicPr>
            <a:picLocks noChangeAspect="1"/>
          </p:cNvPicPr>
          <p:nvPr/>
        </p:nvPicPr>
        <p:blipFill>
          <a:blip r:embed="rId7"/>
          <a:stretch>
            <a:fillRect/>
          </a:stretch>
        </p:blipFill>
        <p:spPr>
          <a:xfrm>
            <a:off x="7241543" y="4058487"/>
            <a:ext cx="1034267" cy="1095106"/>
          </a:xfrm>
          <a:prstGeom prst="rect">
            <a:avLst/>
          </a:prstGeom>
        </p:spPr>
      </p:pic>
      <p:pic>
        <p:nvPicPr>
          <p:cNvPr id="10" name="Picture 9"/>
          <p:cNvPicPr>
            <a:picLocks noChangeAspect="1"/>
          </p:cNvPicPr>
          <p:nvPr/>
        </p:nvPicPr>
        <p:blipFill rotWithShape="1">
          <a:blip r:embed="rId8"/>
          <a:srcRect l="4591" t="3029" r="7867" b="3486"/>
          <a:stretch/>
        </p:blipFill>
        <p:spPr>
          <a:xfrm>
            <a:off x="10710931" y="5247516"/>
            <a:ext cx="1508105" cy="1610483"/>
          </a:xfrm>
          <a:prstGeom prst="rect">
            <a:avLst/>
          </a:prstGeom>
        </p:spPr>
      </p:pic>
      <p:pic>
        <p:nvPicPr>
          <p:cNvPr id="11" name="Picture 10"/>
          <p:cNvPicPr>
            <a:picLocks noChangeAspect="1"/>
          </p:cNvPicPr>
          <p:nvPr/>
        </p:nvPicPr>
        <p:blipFill rotWithShape="1">
          <a:blip r:embed="rId9"/>
          <a:srcRect l="28461" r="42528" b="8198"/>
          <a:stretch/>
        </p:blipFill>
        <p:spPr>
          <a:xfrm>
            <a:off x="11581400" y="3844950"/>
            <a:ext cx="443233" cy="1402565"/>
          </a:xfrm>
          <a:prstGeom prst="rect">
            <a:avLst/>
          </a:prstGeom>
        </p:spPr>
      </p:pic>
    </p:spTree>
    <p:extLst>
      <p:ext uri="{BB962C8B-B14F-4D97-AF65-F5344CB8AC3E}">
        <p14:creationId xmlns:p14="http://schemas.microsoft.com/office/powerpoint/2010/main" val="4165259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Heat Press </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rotWithShape="1">
          <a:blip r:embed="rId2"/>
          <a:srcRect l="2298" t="17491" b="2085"/>
          <a:stretch/>
        </p:blipFill>
        <p:spPr>
          <a:xfrm>
            <a:off x="8835441" y="908812"/>
            <a:ext cx="3237361" cy="2664823"/>
          </a:xfrm>
          <a:prstGeom prst="rect">
            <a:avLst/>
          </a:prstGeom>
        </p:spPr>
      </p:pic>
      <p:pic>
        <p:nvPicPr>
          <p:cNvPr id="5" name="Picture 4"/>
          <p:cNvPicPr>
            <a:picLocks noChangeAspect="1"/>
          </p:cNvPicPr>
          <p:nvPr/>
        </p:nvPicPr>
        <p:blipFill>
          <a:blip r:embed="rId3"/>
          <a:stretch>
            <a:fillRect/>
          </a:stretch>
        </p:blipFill>
        <p:spPr>
          <a:xfrm>
            <a:off x="1285104" y="1449977"/>
            <a:ext cx="3122659" cy="3905794"/>
          </a:xfrm>
          <a:prstGeom prst="rect">
            <a:avLst/>
          </a:prstGeom>
        </p:spPr>
      </p:pic>
      <p:pic>
        <p:nvPicPr>
          <p:cNvPr id="6" name="Picture 5"/>
          <p:cNvPicPr>
            <a:picLocks noChangeAspect="1"/>
          </p:cNvPicPr>
          <p:nvPr/>
        </p:nvPicPr>
        <p:blipFill>
          <a:blip r:embed="rId4"/>
          <a:stretch>
            <a:fillRect/>
          </a:stretch>
        </p:blipFill>
        <p:spPr>
          <a:xfrm>
            <a:off x="6596743" y="3402874"/>
            <a:ext cx="4240418" cy="3365411"/>
          </a:xfrm>
          <a:prstGeom prst="rect">
            <a:avLst/>
          </a:prstGeom>
        </p:spPr>
      </p:pic>
      <p:sp>
        <p:nvSpPr>
          <p:cNvPr id="9" name="TextBox 8"/>
          <p:cNvSpPr txBox="1"/>
          <p:nvPr/>
        </p:nvSpPr>
        <p:spPr>
          <a:xfrm>
            <a:off x="4503963" y="1449977"/>
            <a:ext cx="2092780" cy="4801314"/>
          </a:xfrm>
          <a:prstGeom prst="rect">
            <a:avLst/>
          </a:prstGeom>
          <a:noFill/>
        </p:spPr>
        <p:txBody>
          <a:bodyPr wrap="square" rtlCol="0">
            <a:spAutoFit/>
          </a:bodyPr>
          <a:lstStyle/>
          <a:p>
            <a:r>
              <a:rPr lang="en-US" dirty="0" smtClean="0">
                <a:solidFill>
                  <a:schemeClr val="bg1"/>
                </a:solidFill>
              </a:rPr>
              <a:t>You can use  Sublimation or Pigment printed transfer paper with the heat press (available at your library). You can also heat press on ‘special’ vinyl (but not the vinyl that is available at the library.  The vinyl available at the library is not “heat transfer” vinyl and cannot be used with the heat press.</a:t>
            </a:r>
            <a:endParaRPr lang="en-US" dirty="0">
              <a:solidFill>
                <a:schemeClr val="bg1"/>
              </a:solidFill>
            </a:endParaRPr>
          </a:p>
        </p:txBody>
      </p:sp>
      <p:sp>
        <p:nvSpPr>
          <p:cNvPr id="10" name="TextBox 9"/>
          <p:cNvSpPr txBox="1"/>
          <p:nvPr/>
        </p:nvSpPr>
        <p:spPr>
          <a:xfrm>
            <a:off x="940526" y="5664826"/>
            <a:ext cx="3563437" cy="923330"/>
          </a:xfrm>
          <a:prstGeom prst="rect">
            <a:avLst/>
          </a:prstGeom>
          <a:noFill/>
        </p:spPr>
        <p:txBody>
          <a:bodyPr wrap="square" rtlCol="0">
            <a:spAutoFit/>
          </a:bodyPr>
          <a:lstStyle/>
          <a:p>
            <a:r>
              <a:rPr lang="en-US" dirty="0" smtClean="0">
                <a:solidFill>
                  <a:schemeClr val="bg1"/>
                </a:solidFill>
              </a:rPr>
              <a:t>The heat press will melt some types of fabrics and materials.  Please read the SOP’s for more information.</a:t>
            </a:r>
            <a:endParaRPr lang="en-US" dirty="0">
              <a:solidFill>
                <a:schemeClr val="bg1"/>
              </a:solidFill>
            </a:endParaRPr>
          </a:p>
        </p:txBody>
      </p:sp>
    </p:spTree>
    <p:extLst>
      <p:ext uri="{BB962C8B-B14F-4D97-AF65-F5344CB8AC3E}">
        <p14:creationId xmlns:p14="http://schemas.microsoft.com/office/powerpoint/2010/main" val="103486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Lego </a:t>
            </a:r>
            <a:r>
              <a:rPr lang="en-US" sz="4000" cap="none" dirty="0" err="1" smtClean="0">
                <a:solidFill>
                  <a:schemeClr val="bg1"/>
                </a:solidFill>
              </a:rPr>
              <a:t>Mindstorm</a:t>
            </a:r>
            <a:r>
              <a:rPr lang="en-US" sz="4000" cap="none" dirty="0" smtClean="0">
                <a:solidFill>
                  <a:schemeClr val="bg1"/>
                </a:solidFill>
              </a:rPr>
              <a:t> EV3 Kit </a:t>
            </a:r>
            <a:r>
              <a:rPr lang="en-US" cap="none" dirty="0" smtClean="0"/>
              <a:t/>
            </a:r>
            <a:br>
              <a:rPr lang="en-US" cap="none" dirty="0" smtClean="0"/>
            </a:br>
            <a:endParaRPr lang="en-US" cap="none" dirty="0"/>
          </a:p>
        </p:txBody>
      </p:sp>
      <p:pic>
        <p:nvPicPr>
          <p:cNvPr id="5" name="Content Placeholder 4"/>
          <p:cNvPicPr>
            <a:picLocks noGrp="1" noChangeAspect="1"/>
          </p:cNvPicPr>
          <p:nvPr>
            <p:ph idx="1"/>
          </p:nvPr>
        </p:nvPicPr>
        <p:blipFill rotWithShape="1">
          <a:blip r:embed="rId2"/>
          <a:srcRect l="8716" r="4814"/>
          <a:stretch/>
        </p:blipFill>
        <p:spPr>
          <a:xfrm>
            <a:off x="5595257" y="1773237"/>
            <a:ext cx="6596743" cy="5084763"/>
          </a:xfrm>
          <a:prstGeom prst="rect">
            <a:avLst/>
          </a:prstGeom>
        </p:spPr>
      </p:pic>
      <p:pic>
        <p:nvPicPr>
          <p:cNvPr id="6" name="Picture 5"/>
          <p:cNvPicPr>
            <a:picLocks noChangeAspect="1"/>
          </p:cNvPicPr>
          <p:nvPr/>
        </p:nvPicPr>
        <p:blipFill rotWithShape="1">
          <a:blip r:embed="rId3"/>
          <a:srcRect l="7079" t="17810" r="2635" b="17429"/>
          <a:stretch/>
        </p:blipFill>
        <p:spPr>
          <a:xfrm>
            <a:off x="352695" y="1638928"/>
            <a:ext cx="5242562" cy="3760484"/>
          </a:xfrm>
          <a:prstGeom prst="rect">
            <a:avLst/>
          </a:prstGeom>
        </p:spPr>
      </p:pic>
      <p:sp>
        <p:nvSpPr>
          <p:cNvPr id="3" name="TextBox 2"/>
          <p:cNvSpPr txBox="1"/>
          <p:nvPr/>
        </p:nvSpPr>
        <p:spPr>
          <a:xfrm>
            <a:off x="955964" y="5399412"/>
            <a:ext cx="4639293" cy="1477328"/>
          </a:xfrm>
          <a:prstGeom prst="rect">
            <a:avLst/>
          </a:prstGeom>
          <a:noFill/>
        </p:spPr>
        <p:txBody>
          <a:bodyPr wrap="square" rtlCol="0">
            <a:spAutoFit/>
          </a:bodyPr>
          <a:lstStyle/>
          <a:p>
            <a:r>
              <a:rPr lang="en-US" dirty="0" smtClean="0">
                <a:solidFill>
                  <a:schemeClr val="bg1"/>
                </a:solidFill>
              </a:rPr>
              <a:t>Build </a:t>
            </a:r>
            <a:r>
              <a:rPr lang="en-US" dirty="0">
                <a:solidFill>
                  <a:schemeClr val="bg1"/>
                </a:solidFill>
              </a:rPr>
              <a:t>and </a:t>
            </a:r>
            <a:r>
              <a:rPr lang="en-US" dirty="0" smtClean="0">
                <a:solidFill>
                  <a:schemeClr val="bg1"/>
                </a:solidFill>
              </a:rPr>
              <a:t>program a personalized robot. Program your robot </a:t>
            </a:r>
            <a:r>
              <a:rPr lang="en-US" dirty="0">
                <a:solidFill>
                  <a:schemeClr val="bg1"/>
                </a:solidFill>
              </a:rPr>
              <a:t>through an </a:t>
            </a:r>
            <a:r>
              <a:rPr lang="en-US" dirty="0" smtClean="0">
                <a:solidFill>
                  <a:schemeClr val="bg1"/>
                </a:solidFill>
              </a:rPr>
              <a:t>app (see web address above) </a:t>
            </a:r>
            <a:r>
              <a:rPr lang="en-US" dirty="0">
                <a:solidFill>
                  <a:schemeClr val="bg1"/>
                </a:solidFill>
              </a:rPr>
              <a:t>on a mobile device or by using </a:t>
            </a:r>
            <a:r>
              <a:rPr lang="en-US" dirty="0" smtClean="0">
                <a:solidFill>
                  <a:schemeClr val="bg1"/>
                </a:solidFill>
              </a:rPr>
              <a:t>a personal or “Studio” laptop or others that may be available at the library.</a:t>
            </a:r>
            <a:endParaRPr lang="en-US" dirty="0">
              <a:solidFill>
                <a:schemeClr val="bg1"/>
              </a:solidFill>
            </a:endParaRPr>
          </a:p>
        </p:txBody>
      </p:sp>
      <p:sp>
        <p:nvSpPr>
          <p:cNvPr id="4" name="Rectangle 3"/>
          <p:cNvSpPr/>
          <p:nvPr/>
        </p:nvSpPr>
        <p:spPr>
          <a:xfrm>
            <a:off x="1548246" y="1182485"/>
            <a:ext cx="9788236" cy="461665"/>
          </a:xfrm>
          <a:prstGeom prst="rect">
            <a:avLst/>
          </a:prstGeom>
        </p:spPr>
        <p:txBody>
          <a:bodyPr wrap="square">
            <a:spAutoFit/>
          </a:bodyPr>
          <a:lstStyle/>
          <a:p>
            <a:r>
              <a:rPr lang="en-US" sz="2400" dirty="0">
                <a:solidFill>
                  <a:srgbClr val="00B0F0"/>
                </a:solidFill>
              </a:rPr>
              <a:t>https://www.lego.com/en-us/mindstorms/downloads/robot-commander-app</a:t>
            </a:r>
          </a:p>
        </p:txBody>
      </p:sp>
    </p:spTree>
    <p:extLst>
      <p:ext uri="{BB962C8B-B14F-4D97-AF65-F5344CB8AC3E}">
        <p14:creationId xmlns:p14="http://schemas.microsoft.com/office/powerpoint/2010/main" val="1885350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6"/>
            <a:ext cx="8791575" cy="1020474"/>
          </a:xfrm>
        </p:spPr>
        <p:txBody>
          <a:bodyPr>
            <a:normAutofit/>
          </a:bodyPr>
          <a:lstStyle/>
          <a:p>
            <a:r>
              <a:rPr lang="en-US" dirty="0" smtClean="0">
                <a:solidFill>
                  <a:schemeClr val="bg1"/>
                </a:solidFill>
              </a:rPr>
              <a:t>Today’s Agenda</a:t>
            </a:r>
            <a:endParaRPr lang="en-US" cap="none" dirty="0">
              <a:solidFill>
                <a:schemeClr val="bg1"/>
              </a:solidFill>
            </a:endParaRPr>
          </a:p>
        </p:txBody>
      </p:sp>
      <p:sp>
        <p:nvSpPr>
          <p:cNvPr id="3" name="Subtitle 2"/>
          <p:cNvSpPr>
            <a:spLocks noGrp="1"/>
          </p:cNvSpPr>
          <p:nvPr>
            <p:ph type="subTitle" idx="1"/>
          </p:nvPr>
        </p:nvSpPr>
        <p:spPr>
          <a:xfrm>
            <a:off x="1876424" y="1787237"/>
            <a:ext cx="9522403" cy="5070764"/>
          </a:xfrm>
        </p:spPr>
        <p:txBody>
          <a:bodyPr>
            <a:normAutofit/>
          </a:bodyPr>
          <a:lstStyle/>
          <a:p>
            <a:pPr marL="457200" indent="-457200">
              <a:buFont typeface="Arial" panose="020B0604020202020204" pitchFamily="34" charset="0"/>
              <a:buChar char="•"/>
            </a:pPr>
            <a:r>
              <a:rPr lang="en-US" sz="3600" cap="none" dirty="0" smtClean="0">
                <a:solidFill>
                  <a:schemeClr val="bg1"/>
                </a:solidFill>
              </a:rPr>
              <a:t>“Library Innovation Studios” Project Overview</a:t>
            </a:r>
          </a:p>
          <a:p>
            <a:pPr marL="457200" indent="-457200">
              <a:buFont typeface="Arial" panose="020B0604020202020204" pitchFamily="34" charset="0"/>
              <a:buChar char="•"/>
            </a:pPr>
            <a:r>
              <a:rPr lang="en-US" sz="3600" cap="none" dirty="0" smtClean="0">
                <a:solidFill>
                  <a:schemeClr val="bg1"/>
                </a:solidFill>
              </a:rPr>
              <a:t>Statewide Partners &amp; Funding Source</a:t>
            </a:r>
          </a:p>
          <a:p>
            <a:pPr marL="457200" indent="-457200">
              <a:buFont typeface="Arial" panose="020B0604020202020204" pitchFamily="34" charset="0"/>
              <a:buChar char="•"/>
            </a:pPr>
            <a:r>
              <a:rPr lang="en-US" sz="3600" cap="none" dirty="0" smtClean="0">
                <a:solidFill>
                  <a:schemeClr val="bg1"/>
                </a:solidFill>
              </a:rPr>
              <a:t>Local Community Action Team</a:t>
            </a:r>
          </a:p>
          <a:p>
            <a:pPr marL="457200" indent="-457200">
              <a:buFont typeface="Arial" panose="020B0604020202020204" pitchFamily="34" charset="0"/>
              <a:buChar char="•"/>
            </a:pPr>
            <a:r>
              <a:rPr lang="en-US" sz="3600" cap="none" dirty="0" smtClean="0">
                <a:solidFill>
                  <a:schemeClr val="bg1"/>
                </a:solidFill>
              </a:rPr>
              <a:t>Local Training Team</a:t>
            </a:r>
          </a:p>
          <a:p>
            <a:pPr marL="457200" indent="-457200">
              <a:buFont typeface="Arial" panose="020B0604020202020204" pitchFamily="34" charset="0"/>
              <a:buChar char="•"/>
            </a:pPr>
            <a:r>
              <a:rPr lang="en-US" sz="3600" cap="none" dirty="0" smtClean="0">
                <a:solidFill>
                  <a:schemeClr val="bg1"/>
                </a:solidFill>
              </a:rPr>
              <a:t>About the Equipment that makes Up the Studio</a:t>
            </a:r>
          </a:p>
          <a:p>
            <a:pPr marL="457200" indent="-457200">
              <a:buFont typeface="Arial" panose="020B0604020202020204" pitchFamily="34" charset="0"/>
              <a:buChar char="•"/>
            </a:pPr>
            <a:r>
              <a:rPr lang="en-US" sz="3600" cap="none" dirty="0" smtClean="0">
                <a:solidFill>
                  <a:schemeClr val="bg1"/>
                </a:solidFill>
              </a:rPr>
              <a:t>Questions &amp; Answers</a:t>
            </a:r>
            <a:endParaRPr lang="en-US" sz="3600" cap="none" dirty="0">
              <a:solidFill>
                <a:schemeClr val="bg1"/>
              </a:solidFill>
            </a:endParaRPr>
          </a:p>
        </p:txBody>
      </p:sp>
    </p:spTree>
    <p:extLst>
      <p:ext uri="{BB962C8B-B14F-4D97-AF65-F5344CB8AC3E}">
        <p14:creationId xmlns:p14="http://schemas.microsoft.com/office/powerpoint/2010/main" val="3328865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Laminator Kit &amp; What you Can Make</a:t>
            </a:r>
            <a:br>
              <a:rPr lang="en-US" sz="4000" cap="none" dirty="0" smtClean="0">
                <a:solidFill>
                  <a:schemeClr val="bg1"/>
                </a:solidFill>
              </a:rPr>
            </a:b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18903"/>
            <a:ext cx="10361611" cy="5354189"/>
          </a:xfrm>
        </p:spPr>
        <p:txBody>
          <a:bodyPr>
            <a:noAutofit/>
          </a:bodyPr>
          <a:lstStyle/>
          <a:p>
            <a:pPr>
              <a:lnSpc>
                <a:spcPct val="100000"/>
              </a:lnSpc>
              <a:spcBef>
                <a:spcPts val="0"/>
              </a:spcBef>
              <a:spcAft>
                <a:spcPts val="600"/>
              </a:spcAft>
            </a:pPr>
            <a:r>
              <a:rPr lang="en-US" dirty="0" smtClean="0">
                <a:solidFill>
                  <a:schemeClr val="bg1"/>
                </a:solidFill>
              </a:rPr>
              <a:t>Fellowes Laminator Saturen3i 125  HP EliteOne Desktop Computer with Consumables for sale: Laminator Sleeves in assorted sizes up to legal size to include luggage tag sleeves and loops</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4871130" y="2259158"/>
            <a:ext cx="6600825" cy="3143250"/>
          </a:xfrm>
          <a:prstGeom prst="rect">
            <a:avLst/>
          </a:prstGeom>
        </p:spPr>
      </p:pic>
      <p:pic>
        <p:nvPicPr>
          <p:cNvPr id="5" name="Picture 4"/>
          <p:cNvPicPr>
            <a:picLocks noChangeAspect="1"/>
          </p:cNvPicPr>
          <p:nvPr/>
        </p:nvPicPr>
        <p:blipFill rotWithShape="1">
          <a:blip r:embed="rId3"/>
          <a:srcRect l="6975" r="3186"/>
          <a:stretch/>
        </p:blipFill>
        <p:spPr>
          <a:xfrm>
            <a:off x="261256" y="4507230"/>
            <a:ext cx="6400801" cy="2305050"/>
          </a:xfrm>
          <a:prstGeom prst="rect">
            <a:avLst/>
          </a:prstGeom>
        </p:spPr>
      </p:pic>
    </p:spTree>
    <p:extLst>
      <p:ext uri="{BB962C8B-B14F-4D97-AF65-F5344CB8AC3E}">
        <p14:creationId xmlns:p14="http://schemas.microsoft.com/office/powerpoint/2010/main" val="3061531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smtClean="0">
                <a:solidFill>
                  <a:schemeClr val="bg1"/>
                </a:solidFill>
              </a:rPr>
              <a:t>Arduino Starter Kit</a:t>
            </a:r>
            <a:r>
              <a:rPr lang="en-US" cap="none" dirty="0" smtClean="0"/>
              <a:t/>
            </a:r>
            <a:br>
              <a:rPr lang="en-US" cap="none" dirty="0" smtClean="0"/>
            </a:br>
            <a:endParaRPr lang="en-US" cap="none" dirty="0"/>
          </a:p>
        </p:txBody>
      </p:sp>
      <p:pic>
        <p:nvPicPr>
          <p:cNvPr id="4" name="Content Placeholder 3"/>
          <p:cNvPicPr>
            <a:picLocks noGrp="1" noChangeAspect="1"/>
          </p:cNvPicPr>
          <p:nvPr>
            <p:ph idx="1"/>
          </p:nvPr>
        </p:nvPicPr>
        <p:blipFill>
          <a:blip r:embed="rId2"/>
          <a:stretch>
            <a:fillRect/>
          </a:stretch>
        </p:blipFill>
        <p:spPr>
          <a:xfrm>
            <a:off x="1254501" y="2106317"/>
            <a:ext cx="9679821" cy="4751683"/>
          </a:xfrm>
          <a:prstGeom prst="rect">
            <a:avLst/>
          </a:prstGeom>
        </p:spPr>
      </p:pic>
      <p:sp>
        <p:nvSpPr>
          <p:cNvPr id="5" name="TextBox 4"/>
          <p:cNvSpPr txBox="1"/>
          <p:nvPr/>
        </p:nvSpPr>
        <p:spPr>
          <a:xfrm>
            <a:off x="1254501" y="992777"/>
            <a:ext cx="9792909" cy="1384995"/>
          </a:xfrm>
          <a:prstGeom prst="rect">
            <a:avLst/>
          </a:prstGeom>
          <a:noFill/>
        </p:spPr>
        <p:txBody>
          <a:bodyPr wrap="square" rtlCol="0">
            <a:spAutoFit/>
          </a:bodyPr>
          <a:lstStyle/>
          <a:p>
            <a:r>
              <a:rPr lang="en-US" sz="2800" dirty="0" smtClean="0">
                <a:solidFill>
                  <a:schemeClr val="bg1"/>
                </a:solidFill>
              </a:rPr>
              <a:t>The Arduino Starter Kit </a:t>
            </a:r>
            <a:r>
              <a:rPr lang="en-US" sz="2800" dirty="0">
                <a:solidFill>
                  <a:schemeClr val="bg1"/>
                </a:solidFill>
              </a:rPr>
              <a:t>allows the user to become familiar with programming and includes 15 different projects. The kit may be powered through a connection with a laptop.</a:t>
            </a:r>
          </a:p>
        </p:txBody>
      </p:sp>
    </p:spTree>
    <p:extLst>
      <p:ext uri="{BB962C8B-B14F-4D97-AF65-F5344CB8AC3E}">
        <p14:creationId xmlns:p14="http://schemas.microsoft.com/office/powerpoint/2010/main" val="35068901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err="1" smtClean="0">
                <a:solidFill>
                  <a:schemeClr val="bg1"/>
                </a:solidFill>
              </a:rPr>
              <a:t>Sparkfun</a:t>
            </a:r>
            <a:r>
              <a:rPr lang="en-US" sz="4000" cap="none" dirty="0" smtClean="0">
                <a:solidFill>
                  <a:schemeClr val="bg1"/>
                </a:solidFill>
              </a:rPr>
              <a:t> Inventor’s Kit</a:t>
            </a:r>
            <a:r>
              <a:rPr lang="en-US" cap="none" dirty="0" smtClean="0"/>
              <a:t/>
            </a:r>
            <a:br>
              <a:rPr lang="en-US" cap="none" dirty="0" smtClean="0"/>
            </a:br>
            <a:endParaRPr lang="en-US" cap="none" dirty="0"/>
          </a:p>
        </p:txBody>
      </p:sp>
      <p:sp>
        <p:nvSpPr>
          <p:cNvPr id="5" name="TextBox 4"/>
          <p:cNvSpPr txBox="1"/>
          <p:nvPr/>
        </p:nvSpPr>
        <p:spPr>
          <a:xfrm>
            <a:off x="1254502" y="992777"/>
            <a:ext cx="3147682" cy="5262979"/>
          </a:xfrm>
          <a:prstGeom prst="rect">
            <a:avLst/>
          </a:prstGeom>
          <a:noFill/>
        </p:spPr>
        <p:txBody>
          <a:bodyPr wrap="square" rtlCol="0">
            <a:spAutoFit/>
          </a:bodyPr>
          <a:lstStyle/>
          <a:p>
            <a:r>
              <a:rPr lang="en-US" sz="2800" dirty="0">
                <a:solidFill>
                  <a:schemeClr val="bg1"/>
                </a:solidFill>
              </a:rPr>
              <a:t>The </a:t>
            </a:r>
            <a:r>
              <a:rPr lang="en-US" sz="2800" dirty="0" err="1" smtClean="0">
                <a:solidFill>
                  <a:schemeClr val="bg1"/>
                </a:solidFill>
              </a:rPr>
              <a:t>SparkFun</a:t>
            </a:r>
            <a:r>
              <a:rPr lang="en-US" sz="2800" dirty="0" smtClean="0">
                <a:solidFill>
                  <a:schemeClr val="bg1"/>
                </a:solidFill>
              </a:rPr>
              <a:t> </a:t>
            </a:r>
            <a:r>
              <a:rPr lang="en-US" sz="2800" dirty="0">
                <a:solidFill>
                  <a:schemeClr val="bg1"/>
                </a:solidFill>
              </a:rPr>
              <a:t>Inventor’s </a:t>
            </a:r>
            <a:r>
              <a:rPr lang="en-US" sz="2800" dirty="0" smtClean="0">
                <a:solidFill>
                  <a:schemeClr val="bg1"/>
                </a:solidFill>
              </a:rPr>
              <a:t>Kit </a:t>
            </a:r>
            <a:r>
              <a:rPr lang="en-US" sz="2800" dirty="0">
                <a:solidFill>
                  <a:schemeClr val="bg1"/>
                </a:solidFill>
              </a:rPr>
              <a:t>allows users to construct a variety of circuits that use an Arduino Uno to read sensors, display information on an LCD, drive motors, and more. </a:t>
            </a:r>
            <a:r>
              <a:rPr lang="en-US" sz="2800" dirty="0" smtClean="0">
                <a:solidFill>
                  <a:schemeClr val="bg1"/>
                </a:solidFill>
              </a:rPr>
              <a:t> The </a:t>
            </a:r>
            <a:r>
              <a:rPr lang="en-US" sz="2800" dirty="0">
                <a:solidFill>
                  <a:schemeClr val="bg1"/>
                </a:solidFill>
              </a:rPr>
              <a:t>kit will need to be connected to a </a:t>
            </a:r>
            <a:r>
              <a:rPr lang="en-US" sz="2800" dirty="0" smtClean="0">
                <a:solidFill>
                  <a:schemeClr val="bg1"/>
                </a:solidFill>
              </a:rPr>
              <a:t>laptop.</a:t>
            </a:r>
            <a:endParaRPr lang="en-US" sz="2800" dirty="0">
              <a:solidFill>
                <a:schemeClr val="bg1"/>
              </a:solidFill>
            </a:endParaRPr>
          </a:p>
        </p:txBody>
      </p:sp>
      <p:sp>
        <p:nvSpPr>
          <p:cNvPr id="6" name="Rectangle 5"/>
          <p:cNvSpPr/>
          <p:nvPr/>
        </p:nvSpPr>
        <p:spPr>
          <a:xfrm flipH="1">
            <a:off x="2936966" y="7942217"/>
            <a:ext cx="45719" cy="79591019"/>
          </a:xfrm>
          <a:prstGeom prst="rect">
            <a:avLst/>
          </a:prstGeom>
        </p:spPr>
        <p:txBody>
          <a:bodyPr wrap="square">
            <a:spAutoFit/>
          </a:bodyPr>
          <a:lstStyle/>
          <a:p>
            <a:r>
              <a:rPr lang="en-US" dirty="0"/>
              <a:t>the </a:t>
            </a:r>
            <a:r>
              <a:rPr lang="en-US" dirty="0" err="1"/>
              <a:t>SparkFun</a:t>
            </a:r>
            <a:r>
              <a:rPr lang="en-US" dirty="0"/>
              <a:t> Inventor’s Kit. The kit </a:t>
            </a:r>
            <a:r>
              <a:rPr lang="en-US" dirty="0" err="1" smtClean="0"/>
              <a:t>allos</a:t>
            </a:r>
            <a:r>
              <a:rPr lang="en-US" dirty="0" smtClean="0"/>
              <a:t> </a:t>
            </a:r>
            <a:r>
              <a:rPr lang="en-US" dirty="0"/>
              <a:t>users to construct a variety of circuits that use an Arduino Uno to read sensors, display information on an LCD, drive motors, and more. No previous programming or electronics experience is necessary. The kit will need to be connected to a laptop, which serves as both an interface and a power supply.</a:t>
            </a:r>
          </a:p>
        </p:txBody>
      </p:sp>
      <p:pic>
        <p:nvPicPr>
          <p:cNvPr id="8" name="Picture 7"/>
          <p:cNvPicPr>
            <a:picLocks noChangeAspect="1"/>
          </p:cNvPicPr>
          <p:nvPr/>
        </p:nvPicPr>
        <p:blipFill>
          <a:blip r:embed="rId2"/>
          <a:stretch>
            <a:fillRect/>
          </a:stretch>
        </p:blipFill>
        <p:spPr>
          <a:xfrm>
            <a:off x="5445500" y="906154"/>
            <a:ext cx="5715000" cy="5715000"/>
          </a:xfrm>
          <a:prstGeom prst="rect">
            <a:avLst/>
          </a:prstGeom>
        </p:spPr>
      </p:pic>
    </p:spTree>
    <p:extLst>
      <p:ext uri="{BB962C8B-B14F-4D97-AF65-F5344CB8AC3E}">
        <p14:creationId xmlns:p14="http://schemas.microsoft.com/office/powerpoint/2010/main" val="1455138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err="1" smtClean="0">
                <a:solidFill>
                  <a:schemeClr val="bg1"/>
                </a:solidFill>
              </a:rPr>
              <a:t>MakeyMakey</a:t>
            </a:r>
            <a:r>
              <a:rPr lang="en-US" sz="4000" cap="none" dirty="0" smtClean="0">
                <a:solidFill>
                  <a:schemeClr val="bg1"/>
                </a:solidFill>
              </a:rPr>
              <a:t> Kit</a:t>
            </a:r>
            <a:r>
              <a:rPr lang="en-US" cap="none" dirty="0" smtClean="0"/>
              <a:t/>
            </a:r>
            <a:br>
              <a:rPr lang="en-US" cap="none" dirty="0" smtClean="0"/>
            </a:br>
            <a:endParaRPr lang="en-US" cap="none" dirty="0"/>
          </a:p>
        </p:txBody>
      </p:sp>
      <p:sp>
        <p:nvSpPr>
          <p:cNvPr id="5" name="TextBox 4"/>
          <p:cNvSpPr txBox="1"/>
          <p:nvPr/>
        </p:nvSpPr>
        <p:spPr>
          <a:xfrm>
            <a:off x="1254501" y="992777"/>
            <a:ext cx="9792909" cy="1815882"/>
          </a:xfrm>
          <a:prstGeom prst="rect">
            <a:avLst/>
          </a:prstGeom>
          <a:noFill/>
        </p:spPr>
        <p:txBody>
          <a:bodyPr wrap="square" rtlCol="0">
            <a:spAutoFit/>
          </a:bodyPr>
          <a:lstStyle/>
          <a:p>
            <a:r>
              <a:rPr lang="en-US" sz="2800" dirty="0" smtClean="0">
                <a:solidFill>
                  <a:schemeClr val="bg1"/>
                </a:solidFill>
              </a:rPr>
              <a:t>The </a:t>
            </a:r>
            <a:r>
              <a:rPr lang="en-US" sz="2800" dirty="0" err="1" smtClean="0">
                <a:solidFill>
                  <a:schemeClr val="bg1"/>
                </a:solidFill>
              </a:rPr>
              <a:t>Makey</a:t>
            </a:r>
            <a:r>
              <a:rPr lang="en-US" sz="2800" dirty="0" smtClean="0">
                <a:solidFill>
                  <a:schemeClr val="bg1"/>
                </a:solidFill>
              </a:rPr>
              <a:t> </a:t>
            </a:r>
            <a:r>
              <a:rPr lang="en-US" sz="2800" dirty="0" err="1">
                <a:solidFill>
                  <a:schemeClr val="bg1"/>
                </a:solidFill>
              </a:rPr>
              <a:t>Makey</a:t>
            </a:r>
            <a:r>
              <a:rPr lang="en-US" sz="2800" dirty="0">
                <a:solidFill>
                  <a:schemeClr val="bg1"/>
                </a:solidFill>
              </a:rPr>
              <a:t> kit </a:t>
            </a:r>
            <a:r>
              <a:rPr lang="en-US" sz="2800" dirty="0" smtClean="0">
                <a:solidFill>
                  <a:schemeClr val="bg1"/>
                </a:solidFill>
              </a:rPr>
              <a:t>can </a:t>
            </a:r>
            <a:r>
              <a:rPr lang="en-US" sz="2800" dirty="0">
                <a:solidFill>
                  <a:schemeClr val="bg1"/>
                </a:solidFill>
              </a:rPr>
              <a:t>turn everyday objects into touchpads and combine them with the internet. It’s a simple </a:t>
            </a:r>
            <a:r>
              <a:rPr lang="en-US" sz="2800" dirty="0" smtClean="0">
                <a:solidFill>
                  <a:schemeClr val="bg1"/>
                </a:solidFill>
              </a:rPr>
              <a:t>invention kit. Alligator clip </a:t>
            </a:r>
            <a:r>
              <a:rPr lang="en-US" sz="2800" dirty="0">
                <a:solidFill>
                  <a:schemeClr val="bg1"/>
                </a:solidFill>
              </a:rPr>
              <a:t>two objects to the </a:t>
            </a:r>
            <a:r>
              <a:rPr lang="en-US" sz="2800" dirty="0" err="1" smtClean="0">
                <a:solidFill>
                  <a:schemeClr val="bg1"/>
                </a:solidFill>
              </a:rPr>
              <a:t>MakeyMakey</a:t>
            </a:r>
            <a:r>
              <a:rPr lang="en-US" sz="2800" dirty="0" smtClean="0">
                <a:solidFill>
                  <a:schemeClr val="bg1"/>
                </a:solidFill>
              </a:rPr>
              <a:t> </a:t>
            </a:r>
            <a:r>
              <a:rPr lang="en-US" sz="2800" dirty="0">
                <a:solidFill>
                  <a:schemeClr val="bg1"/>
                </a:solidFill>
              </a:rPr>
              <a:t>board. </a:t>
            </a:r>
            <a:r>
              <a:rPr lang="en-US" sz="2800" dirty="0" smtClean="0">
                <a:solidFill>
                  <a:schemeClr val="bg1"/>
                </a:solidFill>
              </a:rPr>
              <a:t>Try turning banana’s into your keyboard! </a:t>
            </a:r>
            <a:endParaRPr lang="en-US" sz="2800" dirty="0">
              <a:solidFill>
                <a:schemeClr val="bg1"/>
              </a:solidFill>
            </a:endParaRPr>
          </a:p>
        </p:txBody>
      </p:sp>
      <p:pic>
        <p:nvPicPr>
          <p:cNvPr id="7" name="Picture 6"/>
          <p:cNvPicPr>
            <a:picLocks noChangeAspect="1"/>
          </p:cNvPicPr>
          <p:nvPr/>
        </p:nvPicPr>
        <p:blipFill rotWithShape="1">
          <a:blip r:embed="rId2"/>
          <a:srcRect t="3726" b="4642"/>
          <a:stretch/>
        </p:blipFill>
        <p:spPr>
          <a:xfrm>
            <a:off x="2725783" y="2834640"/>
            <a:ext cx="7315200" cy="3918857"/>
          </a:xfrm>
          <a:prstGeom prst="rect">
            <a:avLst/>
          </a:prstGeom>
        </p:spPr>
      </p:pic>
    </p:spTree>
    <p:extLst>
      <p:ext uri="{BB962C8B-B14F-4D97-AF65-F5344CB8AC3E}">
        <p14:creationId xmlns:p14="http://schemas.microsoft.com/office/powerpoint/2010/main" val="229078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Camera/Video Kit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18903"/>
            <a:ext cx="10361611" cy="5354189"/>
          </a:xfrm>
        </p:spPr>
        <p:txBody>
          <a:bodyPr>
            <a:noAutofit/>
          </a:bodyPr>
          <a:lstStyle/>
          <a:p>
            <a:pPr>
              <a:lnSpc>
                <a:spcPct val="100000"/>
              </a:lnSpc>
              <a:spcBef>
                <a:spcPts val="0"/>
              </a:spcBef>
              <a:spcAft>
                <a:spcPts val="600"/>
              </a:spcAft>
            </a:pPr>
            <a:r>
              <a:rPr lang="en-US" dirty="0">
                <a:solidFill>
                  <a:schemeClr val="bg1"/>
                </a:solidFill>
              </a:rPr>
              <a:t>Cannon EOS Rebel T6 Digital </a:t>
            </a:r>
            <a:r>
              <a:rPr lang="en-US" dirty="0" err="1">
                <a:solidFill>
                  <a:schemeClr val="bg1"/>
                </a:solidFill>
              </a:rPr>
              <a:t>SLR</a:t>
            </a:r>
            <a:r>
              <a:rPr lang="en-US" dirty="0">
                <a:solidFill>
                  <a:schemeClr val="bg1"/>
                </a:solidFill>
              </a:rPr>
              <a:t> Camera w/18-55mm Lens + bundle </a:t>
            </a:r>
            <a:r>
              <a:rPr lang="en-US" dirty="0" smtClean="0">
                <a:solidFill>
                  <a:schemeClr val="bg1"/>
                </a:solidFill>
              </a:rPr>
              <a:t>w/Bag</a:t>
            </a:r>
            <a:endParaRPr lang="en-US" dirty="0">
              <a:solidFill>
                <a:schemeClr val="bg1"/>
              </a:solidFill>
            </a:endParaRPr>
          </a:p>
          <a:p>
            <a:pPr>
              <a:lnSpc>
                <a:spcPct val="100000"/>
              </a:lnSpc>
              <a:spcBef>
                <a:spcPts val="0"/>
              </a:spcBef>
              <a:spcAft>
                <a:spcPts val="600"/>
              </a:spcAft>
            </a:pPr>
            <a:r>
              <a:rPr lang="en-US" dirty="0" smtClean="0">
                <a:solidFill>
                  <a:schemeClr val="bg1"/>
                </a:solidFill>
              </a:rPr>
              <a:t>Green Screen Fabric w/clamps, Frame and Carry Bag</a:t>
            </a:r>
          </a:p>
          <a:p>
            <a:pPr>
              <a:lnSpc>
                <a:spcPct val="100000"/>
              </a:lnSpc>
              <a:spcBef>
                <a:spcPts val="0"/>
              </a:spcBef>
              <a:spcAft>
                <a:spcPts val="600"/>
              </a:spcAft>
            </a:pPr>
            <a:r>
              <a:rPr lang="en-US" dirty="0" smtClean="0">
                <a:solidFill>
                  <a:schemeClr val="bg1"/>
                </a:solidFill>
              </a:rPr>
              <a:t>Steamer (to help you get the wrinkles out of the green screen)  </a:t>
            </a:r>
          </a:p>
          <a:p>
            <a:pPr>
              <a:lnSpc>
                <a:spcPct val="100000"/>
              </a:lnSpc>
              <a:spcBef>
                <a:spcPts val="0"/>
              </a:spcBef>
              <a:spcAft>
                <a:spcPts val="600"/>
              </a:spcAft>
            </a:pPr>
            <a:r>
              <a:rPr lang="en-US" dirty="0" smtClean="0">
                <a:solidFill>
                  <a:schemeClr val="bg1"/>
                </a:solidFill>
              </a:rPr>
              <a:t>SD/</a:t>
            </a:r>
            <a:r>
              <a:rPr lang="en-US" dirty="0" err="1" smtClean="0">
                <a:solidFill>
                  <a:schemeClr val="bg1"/>
                </a:solidFill>
              </a:rPr>
              <a:t>TF</a:t>
            </a:r>
            <a:r>
              <a:rPr lang="en-US" dirty="0" smtClean="0">
                <a:solidFill>
                  <a:schemeClr val="bg1"/>
                </a:solidFill>
              </a:rPr>
              <a:t>/CF/MS USB 3.0 Card Reader</a:t>
            </a:r>
            <a:endParaRPr lang="en-US" dirty="0">
              <a:solidFill>
                <a:schemeClr val="bg1"/>
              </a:solidFill>
            </a:endParaRPr>
          </a:p>
        </p:txBody>
      </p:sp>
      <p:pic>
        <p:nvPicPr>
          <p:cNvPr id="4" name="Picture 3"/>
          <p:cNvPicPr>
            <a:picLocks noChangeAspect="1"/>
          </p:cNvPicPr>
          <p:nvPr/>
        </p:nvPicPr>
        <p:blipFill rotWithShape="1">
          <a:blip r:embed="rId2"/>
          <a:srcRect l="30893" t="4721" r="6696" b="3058"/>
          <a:stretch/>
        </p:blipFill>
        <p:spPr>
          <a:xfrm>
            <a:off x="1285104" y="3140770"/>
            <a:ext cx="4362994" cy="3632707"/>
          </a:xfrm>
          <a:prstGeom prst="rect">
            <a:avLst/>
          </a:prstGeom>
        </p:spPr>
      </p:pic>
      <p:pic>
        <p:nvPicPr>
          <p:cNvPr id="5" name="Picture 4"/>
          <p:cNvPicPr>
            <a:picLocks noChangeAspect="1"/>
          </p:cNvPicPr>
          <p:nvPr/>
        </p:nvPicPr>
        <p:blipFill>
          <a:blip r:embed="rId3"/>
          <a:stretch>
            <a:fillRect/>
          </a:stretch>
        </p:blipFill>
        <p:spPr>
          <a:xfrm>
            <a:off x="6761161" y="2343966"/>
            <a:ext cx="4286250" cy="4286250"/>
          </a:xfrm>
          <a:prstGeom prst="rect">
            <a:avLst/>
          </a:prstGeom>
        </p:spPr>
      </p:pic>
      <p:pic>
        <p:nvPicPr>
          <p:cNvPr id="6" name="Picture 5"/>
          <p:cNvPicPr>
            <a:picLocks noChangeAspect="1"/>
          </p:cNvPicPr>
          <p:nvPr/>
        </p:nvPicPr>
        <p:blipFill rotWithShape="1">
          <a:blip r:embed="rId4"/>
          <a:srcRect l="7899" t="2485" r="5555" b="2243"/>
          <a:stretch/>
        </p:blipFill>
        <p:spPr>
          <a:xfrm>
            <a:off x="5347059" y="2811175"/>
            <a:ext cx="1414102" cy="1556700"/>
          </a:xfrm>
          <a:prstGeom prst="rect">
            <a:avLst/>
          </a:prstGeom>
        </p:spPr>
      </p:pic>
      <p:pic>
        <p:nvPicPr>
          <p:cNvPr id="7" name="Picture 6"/>
          <p:cNvPicPr>
            <a:picLocks noChangeAspect="1"/>
          </p:cNvPicPr>
          <p:nvPr/>
        </p:nvPicPr>
        <p:blipFill rotWithShape="1">
          <a:blip r:embed="rId5"/>
          <a:srcRect l="7142" t="10303" r="7497" b="20606"/>
          <a:stretch/>
        </p:blipFill>
        <p:spPr>
          <a:xfrm>
            <a:off x="10318172" y="1506682"/>
            <a:ext cx="1610591" cy="1304493"/>
          </a:xfrm>
          <a:prstGeom prst="rect">
            <a:avLst/>
          </a:prstGeom>
        </p:spPr>
      </p:pic>
    </p:spTree>
    <p:extLst>
      <p:ext uri="{BB962C8B-B14F-4D97-AF65-F5344CB8AC3E}">
        <p14:creationId xmlns:p14="http://schemas.microsoft.com/office/powerpoint/2010/main" val="33468814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4503"/>
            <a:ext cx="9905998" cy="1402179"/>
          </a:xfrm>
        </p:spPr>
        <p:txBody>
          <a:bodyPr>
            <a:noAutofit/>
          </a:bodyPr>
          <a:lstStyle/>
          <a:p>
            <a:r>
              <a:rPr lang="en-US" sz="4000" cap="none" dirty="0" smtClean="0">
                <a:solidFill>
                  <a:schemeClr val="bg1"/>
                </a:solidFill>
              </a:rPr>
              <a:t>Music &amp; Recording Kit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796834"/>
            <a:ext cx="10361611" cy="5576258"/>
          </a:xfrm>
        </p:spPr>
        <p:txBody>
          <a:bodyPr>
            <a:noAutofit/>
          </a:bodyPr>
          <a:lstStyle/>
          <a:p>
            <a:pPr>
              <a:lnSpc>
                <a:spcPct val="100000"/>
              </a:lnSpc>
              <a:spcBef>
                <a:spcPts val="0"/>
              </a:spcBef>
              <a:spcAft>
                <a:spcPts val="600"/>
              </a:spcAft>
            </a:pPr>
            <a:r>
              <a:rPr lang="en-US" dirty="0">
                <a:solidFill>
                  <a:schemeClr val="bg1"/>
                </a:solidFill>
              </a:rPr>
              <a:t>M-Audio </a:t>
            </a:r>
            <a:r>
              <a:rPr lang="en-US" dirty="0" err="1">
                <a:solidFill>
                  <a:schemeClr val="bg1"/>
                </a:solidFill>
              </a:rPr>
              <a:t>Keystation</a:t>
            </a:r>
            <a:r>
              <a:rPr lang="en-US" dirty="0">
                <a:solidFill>
                  <a:schemeClr val="bg1"/>
                </a:solidFill>
              </a:rPr>
              <a:t> 49 II, 49-Key USB MIDI Keyboard </a:t>
            </a:r>
            <a:r>
              <a:rPr lang="en-US" dirty="0" smtClean="0">
                <a:solidFill>
                  <a:schemeClr val="bg1"/>
                </a:solidFill>
              </a:rPr>
              <a:t>Controller </a:t>
            </a:r>
            <a:endParaRPr lang="en-US" dirty="0">
              <a:solidFill>
                <a:schemeClr val="bg1"/>
              </a:solidFill>
            </a:endParaRPr>
          </a:p>
          <a:p>
            <a:pPr>
              <a:lnSpc>
                <a:spcPct val="100000"/>
              </a:lnSpc>
              <a:spcBef>
                <a:spcPts val="0"/>
              </a:spcBef>
              <a:spcAft>
                <a:spcPts val="600"/>
              </a:spcAft>
            </a:pPr>
            <a:r>
              <a:rPr lang="en-US" dirty="0" smtClean="0">
                <a:solidFill>
                  <a:schemeClr val="bg1"/>
                </a:solidFill>
              </a:rPr>
              <a:t>Yamaha </a:t>
            </a:r>
            <a:r>
              <a:rPr lang="en-US" dirty="0">
                <a:solidFill>
                  <a:schemeClr val="bg1"/>
                </a:solidFill>
              </a:rPr>
              <a:t>HPH-50B Compact Closed-Back Headphones, 7.5, Black </a:t>
            </a:r>
            <a:endParaRPr lang="en-US" dirty="0" smtClean="0">
              <a:solidFill>
                <a:schemeClr val="bg1"/>
              </a:solidFill>
            </a:endParaRPr>
          </a:p>
          <a:p>
            <a:pPr>
              <a:lnSpc>
                <a:spcPct val="100000"/>
              </a:lnSpc>
              <a:spcBef>
                <a:spcPts val="0"/>
              </a:spcBef>
              <a:spcAft>
                <a:spcPts val="600"/>
              </a:spcAft>
            </a:pPr>
            <a:r>
              <a:rPr lang="en-US" dirty="0" err="1">
                <a:solidFill>
                  <a:schemeClr val="bg1"/>
                </a:solidFill>
              </a:rPr>
              <a:t>Focusrite</a:t>
            </a:r>
            <a:r>
              <a:rPr lang="en-US" dirty="0">
                <a:solidFill>
                  <a:schemeClr val="bg1"/>
                </a:solidFill>
              </a:rPr>
              <a:t> Scarlett Solo (2nd Gen) USB Audio Interface with Pro Tools </a:t>
            </a:r>
            <a:endParaRPr lang="en-US" dirty="0" smtClean="0">
              <a:solidFill>
                <a:schemeClr val="bg1"/>
              </a:solidFill>
            </a:endParaRPr>
          </a:p>
          <a:p>
            <a:pPr>
              <a:lnSpc>
                <a:spcPct val="100000"/>
              </a:lnSpc>
              <a:spcBef>
                <a:spcPts val="0"/>
              </a:spcBef>
              <a:spcAft>
                <a:spcPts val="600"/>
              </a:spcAft>
            </a:pPr>
            <a:r>
              <a:rPr lang="en-US" dirty="0">
                <a:solidFill>
                  <a:schemeClr val="bg1"/>
                </a:solidFill>
              </a:rPr>
              <a:t>Shure SM58-LC Cardioid Dynamic Vocal </a:t>
            </a:r>
            <a:r>
              <a:rPr lang="en-US" dirty="0" smtClean="0">
                <a:solidFill>
                  <a:schemeClr val="bg1"/>
                </a:solidFill>
              </a:rPr>
              <a:t>Microphone &amp; Sampson Boom Stand</a:t>
            </a:r>
          </a:p>
          <a:p>
            <a:pPr>
              <a:lnSpc>
                <a:spcPct val="100000"/>
              </a:lnSpc>
              <a:spcBef>
                <a:spcPts val="0"/>
              </a:spcBef>
              <a:spcAft>
                <a:spcPts val="600"/>
              </a:spcAft>
            </a:pPr>
            <a:r>
              <a:rPr lang="en-US" dirty="0" smtClean="0">
                <a:solidFill>
                  <a:schemeClr val="bg1"/>
                </a:solidFill>
              </a:rPr>
              <a:t>Reaper Software on HP </a:t>
            </a:r>
            <a:r>
              <a:rPr lang="en-US" dirty="0" err="1" smtClean="0">
                <a:solidFill>
                  <a:schemeClr val="bg1"/>
                </a:solidFill>
              </a:rPr>
              <a:t>Probook</a:t>
            </a:r>
            <a:r>
              <a:rPr lang="en-US" dirty="0" smtClean="0">
                <a:solidFill>
                  <a:schemeClr val="bg1"/>
                </a:solidFill>
              </a:rPr>
              <a:t> Laptop</a:t>
            </a:r>
            <a:endParaRPr lang="en-US" dirty="0">
              <a:solidFill>
                <a:schemeClr val="bg1"/>
              </a:solidFill>
            </a:endParaRPr>
          </a:p>
          <a:p>
            <a:pPr>
              <a:lnSpc>
                <a:spcPct val="100000"/>
              </a:lnSpc>
              <a:spcBef>
                <a:spcPts val="0"/>
              </a:spcBef>
              <a:spcAft>
                <a:spcPts val="600"/>
              </a:spcAft>
            </a:pPr>
            <a:r>
              <a:rPr lang="en-US" dirty="0" smtClean="0">
                <a:solidFill>
                  <a:schemeClr val="bg1"/>
                </a:solidFill>
              </a:rPr>
              <a:t>Assorted Speakers, Cables, Hubs, and Connectors.</a:t>
            </a: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1384662" y="3377120"/>
            <a:ext cx="6745333" cy="3480880"/>
          </a:xfrm>
          <a:prstGeom prst="rect">
            <a:avLst/>
          </a:prstGeom>
        </p:spPr>
      </p:pic>
      <p:pic>
        <p:nvPicPr>
          <p:cNvPr id="8" name="Picture 7"/>
          <p:cNvPicPr>
            <a:picLocks noChangeAspect="1"/>
          </p:cNvPicPr>
          <p:nvPr/>
        </p:nvPicPr>
        <p:blipFill>
          <a:blip r:embed="rId3"/>
          <a:stretch>
            <a:fillRect/>
          </a:stretch>
        </p:blipFill>
        <p:spPr>
          <a:xfrm>
            <a:off x="8318558" y="2486186"/>
            <a:ext cx="2933847" cy="2197553"/>
          </a:xfrm>
          <a:prstGeom prst="rect">
            <a:avLst/>
          </a:prstGeom>
        </p:spPr>
      </p:pic>
      <p:pic>
        <p:nvPicPr>
          <p:cNvPr id="9" name="Picture 8"/>
          <p:cNvPicPr>
            <a:picLocks noChangeAspect="1"/>
          </p:cNvPicPr>
          <p:nvPr/>
        </p:nvPicPr>
        <p:blipFill rotWithShape="1">
          <a:blip r:embed="rId4"/>
          <a:srcRect l="38250" t="16952" r="38178" b="44381"/>
          <a:stretch/>
        </p:blipFill>
        <p:spPr>
          <a:xfrm>
            <a:off x="9588702" y="4804260"/>
            <a:ext cx="1868697" cy="1724297"/>
          </a:xfrm>
          <a:prstGeom prst="rect">
            <a:avLst/>
          </a:prstGeom>
        </p:spPr>
      </p:pic>
      <p:pic>
        <p:nvPicPr>
          <p:cNvPr id="10" name="Picture 9"/>
          <p:cNvPicPr>
            <a:picLocks noChangeAspect="1"/>
          </p:cNvPicPr>
          <p:nvPr/>
        </p:nvPicPr>
        <p:blipFill rotWithShape="1">
          <a:blip r:embed="rId5"/>
          <a:srcRect l="3384" t="25469" r="5830" b="23150"/>
          <a:stretch/>
        </p:blipFill>
        <p:spPr>
          <a:xfrm>
            <a:off x="6931191" y="5564777"/>
            <a:ext cx="2095146" cy="1185763"/>
          </a:xfrm>
          <a:prstGeom prst="rect">
            <a:avLst/>
          </a:prstGeom>
        </p:spPr>
      </p:pic>
      <p:pic>
        <p:nvPicPr>
          <p:cNvPr id="11" name="Picture 10"/>
          <p:cNvPicPr>
            <a:picLocks noChangeAspect="1"/>
          </p:cNvPicPr>
          <p:nvPr/>
        </p:nvPicPr>
        <p:blipFill rotWithShape="1">
          <a:blip r:embed="rId6"/>
          <a:srcRect t="28362" b="32019"/>
          <a:stretch/>
        </p:blipFill>
        <p:spPr>
          <a:xfrm>
            <a:off x="8163821" y="4564144"/>
            <a:ext cx="1424881" cy="564524"/>
          </a:xfrm>
          <a:prstGeom prst="rect">
            <a:avLst/>
          </a:prstGeom>
        </p:spPr>
      </p:pic>
      <p:pic>
        <p:nvPicPr>
          <p:cNvPr id="4" name="Picture 3"/>
          <p:cNvPicPr>
            <a:picLocks noChangeAspect="1"/>
          </p:cNvPicPr>
          <p:nvPr/>
        </p:nvPicPr>
        <p:blipFill rotWithShape="1">
          <a:blip r:embed="rId7"/>
          <a:srcRect l="32304" t="1636" r="30242" b="1818"/>
          <a:stretch/>
        </p:blipFill>
        <p:spPr>
          <a:xfrm>
            <a:off x="314397" y="4099214"/>
            <a:ext cx="1070265" cy="2758786"/>
          </a:xfrm>
          <a:prstGeom prst="rect">
            <a:avLst/>
          </a:prstGeom>
        </p:spPr>
      </p:pic>
    </p:spTree>
    <p:extLst>
      <p:ext uri="{BB962C8B-B14F-4D97-AF65-F5344CB8AC3E}">
        <p14:creationId xmlns:p14="http://schemas.microsoft.com/office/powerpoint/2010/main" val="1053948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2.25” Button Maker Kit</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97280"/>
            <a:ext cx="10361611" cy="5275812"/>
          </a:xfrm>
        </p:spPr>
        <p:txBody>
          <a:bodyPr>
            <a:noAutofit/>
          </a:bodyPr>
          <a:lstStyle/>
          <a:p>
            <a:pPr>
              <a:lnSpc>
                <a:spcPct val="100000"/>
              </a:lnSpc>
              <a:spcBef>
                <a:spcPts val="0"/>
              </a:spcBef>
              <a:spcAft>
                <a:spcPts val="600"/>
              </a:spcAft>
            </a:pPr>
            <a:r>
              <a:rPr lang="en-US" dirty="0" smtClean="0">
                <a:solidFill>
                  <a:schemeClr val="bg1"/>
                </a:solidFill>
              </a:rPr>
              <a:t>2.25” Button Maker</a:t>
            </a:r>
          </a:p>
          <a:p>
            <a:pPr>
              <a:lnSpc>
                <a:spcPct val="100000"/>
              </a:lnSpc>
              <a:spcBef>
                <a:spcPts val="0"/>
              </a:spcBef>
              <a:spcAft>
                <a:spcPts val="600"/>
              </a:spcAft>
            </a:pPr>
            <a:r>
              <a:rPr lang="en-US" dirty="0" smtClean="0">
                <a:solidFill>
                  <a:schemeClr val="bg1"/>
                </a:solidFill>
              </a:rPr>
              <a:t>Graphic Punch for 2.25” Button Maker</a:t>
            </a:r>
          </a:p>
          <a:p>
            <a:pPr>
              <a:lnSpc>
                <a:spcPct val="100000"/>
              </a:lnSpc>
              <a:spcBef>
                <a:spcPts val="0"/>
              </a:spcBef>
              <a:spcAft>
                <a:spcPts val="600"/>
              </a:spcAft>
            </a:pPr>
            <a:r>
              <a:rPr lang="en-US" dirty="0" smtClean="0">
                <a:solidFill>
                  <a:schemeClr val="bg1"/>
                </a:solidFill>
              </a:rPr>
              <a:t>Toolbox Filled with Supplies for Easy Making</a:t>
            </a:r>
          </a:p>
          <a:p>
            <a:pPr marL="0" indent="0">
              <a:lnSpc>
                <a:spcPct val="100000"/>
              </a:lnSpc>
              <a:spcBef>
                <a:spcPts val="0"/>
              </a:spcBef>
              <a:spcAft>
                <a:spcPts val="600"/>
              </a:spcAft>
              <a:buNone/>
            </a:pPr>
            <a:r>
              <a:rPr lang="en-US" dirty="0" smtClean="0">
                <a:solidFill>
                  <a:schemeClr val="bg1"/>
                </a:solidFill>
              </a:rPr>
              <a:t>Consumables for sale: Pin-Back, Mirror-Back, and Magnet-Back Buttons supplies</a:t>
            </a:r>
            <a:endParaRPr lang="en-US" dirty="0">
              <a:solidFill>
                <a:schemeClr val="bg1"/>
              </a:solidFill>
            </a:endParaRPr>
          </a:p>
        </p:txBody>
      </p:sp>
      <p:pic>
        <p:nvPicPr>
          <p:cNvPr id="4" name="Picture 3"/>
          <p:cNvPicPr>
            <a:picLocks noChangeAspect="1"/>
          </p:cNvPicPr>
          <p:nvPr/>
        </p:nvPicPr>
        <p:blipFill rotWithShape="1">
          <a:blip r:embed="rId2"/>
          <a:srcRect l="6974" t="7543" r="52506" b="7985"/>
          <a:stretch/>
        </p:blipFill>
        <p:spPr>
          <a:xfrm>
            <a:off x="862149" y="2824742"/>
            <a:ext cx="3749040" cy="4033258"/>
          </a:xfrm>
          <a:prstGeom prst="rect">
            <a:avLst/>
          </a:prstGeom>
        </p:spPr>
      </p:pic>
      <p:pic>
        <p:nvPicPr>
          <p:cNvPr id="5" name="Picture 4"/>
          <p:cNvPicPr>
            <a:picLocks noChangeAspect="1"/>
          </p:cNvPicPr>
          <p:nvPr/>
        </p:nvPicPr>
        <p:blipFill rotWithShape="1">
          <a:blip r:embed="rId3"/>
          <a:srcRect t="12517" b="11095"/>
          <a:stretch/>
        </p:blipFill>
        <p:spPr>
          <a:xfrm>
            <a:off x="4210094" y="3525682"/>
            <a:ext cx="7124700" cy="2808514"/>
          </a:xfrm>
          <a:prstGeom prst="rect">
            <a:avLst/>
          </a:prstGeom>
        </p:spPr>
      </p:pic>
      <p:pic>
        <p:nvPicPr>
          <p:cNvPr id="6" name="Picture 5"/>
          <p:cNvPicPr>
            <a:picLocks noChangeAspect="1"/>
          </p:cNvPicPr>
          <p:nvPr/>
        </p:nvPicPr>
        <p:blipFill rotWithShape="1">
          <a:blip r:embed="rId2"/>
          <a:srcRect l="50612" t="16069" r="2268" b="16102"/>
          <a:stretch/>
        </p:blipFill>
        <p:spPr>
          <a:xfrm>
            <a:off x="7537268" y="0"/>
            <a:ext cx="3357155" cy="2493818"/>
          </a:xfrm>
          <a:prstGeom prst="rect">
            <a:avLst/>
          </a:prstGeom>
        </p:spPr>
      </p:pic>
    </p:spTree>
    <p:extLst>
      <p:ext uri="{BB962C8B-B14F-4D97-AF65-F5344CB8AC3E}">
        <p14:creationId xmlns:p14="http://schemas.microsoft.com/office/powerpoint/2010/main" val="416564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Other Supplies that come with your Library Innovation Studio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Two HP </a:t>
            </a:r>
            <a:r>
              <a:rPr lang="en-US" dirty="0" err="1" smtClean="0">
                <a:solidFill>
                  <a:schemeClr val="bg1"/>
                </a:solidFill>
              </a:rPr>
              <a:t>Probook</a:t>
            </a:r>
            <a:r>
              <a:rPr lang="en-US" dirty="0" smtClean="0">
                <a:solidFill>
                  <a:schemeClr val="bg1"/>
                </a:solidFill>
              </a:rPr>
              <a:t> Laptops along with the Four HP EliteOne Desktops to run all the devices (3 with CorelDraw)</a:t>
            </a:r>
          </a:p>
          <a:p>
            <a:pPr>
              <a:lnSpc>
                <a:spcPct val="100000"/>
              </a:lnSpc>
              <a:spcBef>
                <a:spcPts val="0"/>
              </a:spcBef>
              <a:spcAft>
                <a:spcPts val="600"/>
              </a:spcAft>
            </a:pPr>
            <a:r>
              <a:rPr lang="en-US" dirty="0" smtClean="0">
                <a:solidFill>
                  <a:schemeClr val="bg1"/>
                </a:solidFill>
              </a:rPr>
              <a:t>Weller WLC100 40-Watt Soldering Station</a:t>
            </a:r>
          </a:p>
          <a:p>
            <a:pPr>
              <a:lnSpc>
                <a:spcPct val="100000"/>
              </a:lnSpc>
              <a:spcBef>
                <a:spcPts val="0"/>
              </a:spcBef>
              <a:spcAft>
                <a:spcPts val="600"/>
              </a:spcAft>
            </a:pPr>
            <a:r>
              <a:rPr lang="en-US" dirty="0" smtClean="0">
                <a:solidFill>
                  <a:schemeClr val="bg1"/>
                </a:solidFill>
              </a:rPr>
              <a:t>5 </a:t>
            </a:r>
            <a:r>
              <a:rPr lang="en-US" dirty="0" err="1" smtClean="0">
                <a:solidFill>
                  <a:schemeClr val="bg1"/>
                </a:solidFill>
              </a:rPr>
              <a:t>lb</a:t>
            </a:r>
            <a:r>
              <a:rPr lang="en-US" dirty="0" smtClean="0">
                <a:solidFill>
                  <a:schemeClr val="bg1"/>
                </a:solidFill>
              </a:rPr>
              <a:t> </a:t>
            </a:r>
            <a:r>
              <a:rPr lang="en-US" dirty="0" err="1" smtClean="0">
                <a:solidFill>
                  <a:schemeClr val="bg1"/>
                </a:solidFill>
              </a:rPr>
              <a:t>Halotron</a:t>
            </a:r>
            <a:r>
              <a:rPr lang="en-US" dirty="0" smtClean="0">
                <a:solidFill>
                  <a:schemeClr val="bg1"/>
                </a:solidFill>
              </a:rPr>
              <a:t> Fire </a:t>
            </a:r>
            <a:r>
              <a:rPr lang="en-US" dirty="0" err="1" smtClean="0">
                <a:solidFill>
                  <a:schemeClr val="bg1"/>
                </a:solidFill>
              </a:rPr>
              <a:t>Extinquisher</a:t>
            </a:r>
            <a:r>
              <a:rPr lang="en-US" dirty="0" smtClean="0">
                <a:solidFill>
                  <a:schemeClr val="bg1"/>
                </a:solidFill>
              </a:rPr>
              <a:t> </a:t>
            </a:r>
          </a:p>
          <a:p>
            <a:pPr>
              <a:lnSpc>
                <a:spcPct val="100000"/>
              </a:lnSpc>
              <a:spcBef>
                <a:spcPts val="0"/>
              </a:spcBef>
              <a:spcAft>
                <a:spcPts val="600"/>
              </a:spcAft>
            </a:pPr>
            <a:r>
              <a:rPr lang="en-US" dirty="0" err="1" smtClean="0">
                <a:solidFill>
                  <a:schemeClr val="bg1"/>
                </a:solidFill>
              </a:rPr>
              <a:t>Medique</a:t>
            </a:r>
            <a:r>
              <a:rPr lang="en-US" dirty="0" smtClean="0">
                <a:solidFill>
                  <a:schemeClr val="bg1"/>
                </a:solidFill>
              </a:rPr>
              <a:t> First Aid Kit</a:t>
            </a:r>
          </a:p>
          <a:p>
            <a:pPr>
              <a:lnSpc>
                <a:spcPct val="100000"/>
              </a:lnSpc>
              <a:spcBef>
                <a:spcPts val="0"/>
              </a:spcBef>
              <a:spcAft>
                <a:spcPts val="600"/>
              </a:spcAft>
            </a:pPr>
            <a:r>
              <a:rPr lang="en-US" dirty="0" smtClean="0">
                <a:solidFill>
                  <a:schemeClr val="bg1"/>
                </a:solidFill>
              </a:rPr>
              <a:t>Glue Gun with Glue sticks</a:t>
            </a:r>
          </a:p>
        </p:txBody>
      </p:sp>
      <p:pic>
        <p:nvPicPr>
          <p:cNvPr id="4" name="Picture 3"/>
          <p:cNvPicPr>
            <a:picLocks noChangeAspect="1"/>
          </p:cNvPicPr>
          <p:nvPr/>
        </p:nvPicPr>
        <p:blipFill>
          <a:blip r:embed="rId2"/>
          <a:stretch>
            <a:fillRect/>
          </a:stretch>
        </p:blipFill>
        <p:spPr>
          <a:xfrm>
            <a:off x="7930170" y="3830782"/>
            <a:ext cx="1666033" cy="1666033"/>
          </a:xfrm>
          <a:prstGeom prst="rect">
            <a:avLst/>
          </a:prstGeom>
        </p:spPr>
      </p:pic>
      <p:pic>
        <p:nvPicPr>
          <p:cNvPr id="5" name="Picture 4"/>
          <p:cNvPicPr>
            <a:picLocks noChangeAspect="1"/>
          </p:cNvPicPr>
          <p:nvPr/>
        </p:nvPicPr>
        <p:blipFill>
          <a:blip r:embed="rId3"/>
          <a:stretch>
            <a:fillRect/>
          </a:stretch>
        </p:blipFill>
        <p:spPr>
          <a:xfrm>
            <a:off x="4950654" y="2639149"/>
            <a:ext cx="2067910" cy="2067910"/>
          </a:xfrm>
          <a:prstGeom prst="rect">
            <a:avLst/>
          </a:prstGeom>
        </p:spPr>
      </p:pic>
      <p:pic>
        <p:nvPicPr>
          <p:cNvPr id="6" name="Picture 5"/>
          <p:cNvPicPr>
            <a:picLocks noChangeAspect="1"/>
          </p:cNvPicPr>
          <p:nvPr/>
        </p:nvPicPr>
        <p:blipFill>
          <a:blip r:embed="rId4"/>
          <a:stretch>
            <a:fillRect/>
          </a:stretch>
        </p:blipFill>
        <p:spPr>
          <a:xfrm>
            <a:off x="6980667" y="2106869"/>
            <a:ext cx="2585871" cy="1723913"/>
          </a:xfrm>
          <a:prstGeom prst="rect">
            <a:avLst/>
          </a:prstGeom>
        </p:spPr>
      </p:pic>
      <p:pic>
        <p:nvPicPr>
          <p:cNvPr id="7" name="Picture 6"/>
          <p:cNvPicPr>
            <a:picLocks noChangeAspect="1"/>
          </p:cNvPicPr>
          <p:nvPr/>
        </p:nvPicPr>
        <p:blipFill>
          <a:blip r:embed="rId5"/>
          <a:stretch>
            <a:fillRect/>
          </a:stretch>
        </p:blipFill>
        <p:spPr>
          <a:xfrm>
            <a:off x="874176" y="3830782"/>
            <a:ext cx="2932430" cy="2200847"/>
          </a:xfrm>
          <a:prstGeom prst="rect">
            <a:avLst/>
          </a:prstGeom>
        </p:spPr>
      </p:pic>
      <p:pic>
        <p:nvPicPr>
          <p:cNvPr id="8" name="Picture 7"/>
          <p:cNvPicPr>
            <a:picLocks noChangeAspect="1"/>
          </p:cNvPicPr>
          <p:nvPr/>
        </p:nvPicPr>
        <p:blipFill>
          <a:blip r:embed="rId6"/>
          <a:stretch>
            <a:fillRect/>
          </a:stretch>
        </p:blipFill>
        <p:spPr>
          <a:xfrm>
            <a:off x="3601863" y="5005655"/>
            <a:ext cx="1554615" cy="1646063"/>
          </a:xfrm>
          <a:prstGeom prst="rect">
            <a:avLst/>
          </a:prstGeom>
        </p:spPr>
      </p:pic>
      <p:pic>
        <p:nvPicPr>
          <p:cNvPr id="9" name="Picture 8"/>
          <p:cNvPicPr>
            <a:picLocks noChangeAspect="1"/>
          </p:cNvPicPr>
          <p:nvPr/>
        </p:nvPicPr>
        <p:blipFill rotWithShape="1">
          <a:blip r:embed="rId7"/>
          <a:srcRect l="24730" r="26317"/>
          <a:stretch/>
        </p:blipFill>
        <p:spPr>
          <a:xfrm>
            <a:off x="9656403" y="1904285"/>
            <a:ext cx="2424962" cy="4953715"/>
          </a:xfrm>
          <a:prstGeom prst="rect">
            <a:avLst/>
          </a:prstGeom>
        </p:spPr>
      </p:pic>
      <p:pic>
        <p:nvPicPr>
          <p:cNvPr id="10" name="Picture 9"/>
          <p:cNvPicPr>
            <a:picLocks noChangeAspect="1"/>
          </p:cNvPicPr>
          <p:nvPr/>
        </p:nvPicPr>
        <p:blipFill rotWithShape="1">
          <a:blip r:embed="rId8"/>
          <a:srcRect l="7924" t="12363" r="7232" b="10837"/>
          <a:stretch/>
        </p:blipFill>
        <p:spPr>
          <a:xfrm>
            <a:off x="5528805" y="4751310"/>
            <a:ext cx="1945562" cy="1761095"/>
          </a:xfrm>
          <a:prstGeom prst="rect">
            <a:avLst/>
          </a:prstGeom>
        </p:spPr>
      </p:pic>
    </p:spTree>
    <p:extLst>
      <p:ext uri="{BB962C8B-B14F-4D97-AF65-F5344CB8AC3E}">
        <p14:creationId xmlns:p14="http://schemas.microsoft.com/office/powerpoint/2010/main" val="42297287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618518"/>
            <a:ext cx="10704223" cy="3399300"/>
          </a:xfrm>
        </p:spPr>
        <p:txBody>
          <a:bodyPr>
            <a:normAutofit/>
          </a:bodyPr>
          <a:lstStyle/>
          <a:p>
            <a:pPr algn="ctr"/>
            <a:r>
              <a:rPr lang="en-US" sz="5400" b="1" dirty="0" smtClean="0">
                <a:solidFill>
                  <a:schemeClr val="bg1"/>
                </a:solidFill>
              </a:rPr>
              <a:t>Questions/Answers/comments</a:t>
            </a:r>
            <a:br>
              <a:rPr lang="en-US" sz="5400" b="1" dirty="0" smtClean="0">
                <a:solidFill>
                  <a:schemeClr val="bg1"/>
                </a:solidFill>
              </a:rPr>
            </a:br>
            <a:endParaRPr lang="en-US" sz="5400" b="1" dirty="0">
              <a:solidFill>
                <a:schemeClr val="bg1"/>
              </a:solidFill>
            </a:endParaRPr>
          </a:p>
        </p:txBody>
      </p:sp>
      <p:sp>
        <p:nvSpPr>
          <p:cNvPr id="3" name="Content Placeholder 2"/>
          <p:cNvSpPr>
            <a:spLocks noGrp="1"/>
          </p:cNvSpPr>
          <p:nvPr>
            <p:ph idx="1"/>
          </p:nvPr>
        </p:nvSpPr>
        <p:spPr>
          <a:xfrm>
            <a:off x="1141413" y="4787470"/>
            <a:ext cx="9905999" cy="1678644"/>
          </a:xfrm>
        </p:spPr>
        <p:txBody>
          <a:bodyPr>
            <a:normAutofit fontScale="70000" lnSpcReduction="20000"/>
          </a:bodyPr>
          <a:lstStyle/>
          <a:p>
            <a:pPr marL="0" indent="0">
              <a:buNone/>
            </a:pPr>
            <a:r>
              <a:rPr lang="en-US" sz="2900" dirty="0" smtClean="0">
                <a:solidFill>
                  <a:schemeClr val="bg1"/>
                </a:solidFill>
              </a:rPr>
              <a:t>The </a:t>
            </a:r>
            <a:r>
              <a:rPr lang="en-US" sz="2900" i="1" dirty="0">
                <a:solidFill>
                  <a:schemeClr val="bg1"/>
                </a:solidFill>
              </a:rPr>
              <a:t>Library Innovation Studios: Transforming Rural Communities</a:t>
            </a:r>
            <a:r>
              <a:rPr lang="en-US" sz="2900" dirty="0">
                <a:solidFill>
                  <a:schemeClr val="bg1"/>
                </a:solidFill>
              </a:rPr>
              <a:t> project is a partnership among the Nebraska Library Commission, University of Nebraska Lincoln (UNL), Nebraska Innovation Studio, Nebraska Extension, Regional Library Systems, and local public libraries—funded in part by the Institute of Museum and Library Services (Grant #LG-95-17-0046-17). </a:t>
            </a:r>
            <a:endParaRPr lang="en-US" dirty="0"/>
          </a:p>
        </p:txBody>
      </p:sp>
    </p:spTree>
    <p:extLst>
      <p:ext uri="{BB962C8B-B14F-4D97-AF65-F5344CB8AC3E}">
        <p14:creationId xmlns:p14="http://schemas.microsoft.com/office/powerpoint/2010/main" val="33033673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Statewide Contact Information</a:t>
            </a:r>
            <a:r>
              <a:rPr lang="en-US" dirty="0" smtClean="0"/>
              <a:t/>
            </a:r>
            <a:br>
              <a:rPr lang="en-US" dirty="0" smtClean="0"/>
            </a:br>
            <a:endParaRPr lang="en-US" dirty="0"/>
          </a:p>
        </p:txBody>
      </p:sp>
      <p:sp>
        <p:nvSpPr>
          <p:cNvPr id="3" name="Content Placeholder 2"/>
          <p:cNvSpPr>
            <a:spLocks noGrp="1"/>
          </p:cNvSpPr>
          <p:nvPr>
            <p:ph idx="1"/>
          </p:nvPr>
        </p:nvSpPr>
        <p:spPr>
          <a:xfrm>
            <a:off x="1141412" y="1764146"/>
            <a:ext cx="9905999" cy="4692072"/>
          </a:xfrm>
        </p:spPr>
        <p:txBody>
          <a:bodyPr>
            <a:normAutofit/>
          </a:bodyPr>
          <a:lstStyle/>
          <a:p>
            <a:pPr marL="0" indent="0">
              <a:spcBef>
                <a:spcPts val="0"/>
              </a:spcBef>
              <a:buNone/>
            </a:pPr>
            <a:r>
              <a:rPr lang="en-US" sz="4200" dirty="0">
                <a:solidFill>
                  <a:schemeClr val="bg1"/>
                </a:solidFill>
              </a:rPr>
              <a:t>JoAnn </a:t>
            </a:r>
            <a:r>
              <a:rPr lang="en-US" sz="4200" dirty="0" smtClean="0">
                <a:solidFill>
                  <a:schemeClr val="bg1"/>
                </a:solidFill>
              </a:rPr>
              <a:t>McManus</a:t>
            </a:r>
          </a:p>
          <a:p>
            <a:pPr marL="0" indent="0">
              <a:spcBef>
                <a:spcPts val="0"/>
              </a:spcBef>
              <a:buNone/>
            </a:pPr>
            <a:r>
              <a:rPr lang="en-US" sz="4200" dirty="0" smtClean="0">
                <a:solidFill>
                  <a:schemeClr val="bg1"/>
                </a:solidFill>
              </a:rPr>
              <a:t>Library </a:t>
            </a:r>
            <a:r>
              <a:rPr lang="en-US" sz="4200" dirty="0">
                <a:solidFill>
                  <a:schemeClr val="bg1"/>
                </a:solidFill>
              </a:rPr>
              <a:t>Innovation Studios Project </a:t>
            </a:r>
            <a:r>
              <a:rPr lang="en-US" sz="4200" dirty="0" smtClean="0">
                <a:solidFill>
                  <a:schemeClr val="bg1"/>
                </a:solidFill>
              </a:rPr>
              <a:t>Manager</a:t>
            </a:r>
          </a:p>
          <a:p>
            <a:pPr marL="0" indent="0">
              <a:spcBef>
                <a:spcPts val="0"/>
              </a:spcBef>
              <a:buNone/>
            </a:pPr>
            <a:r>
              <a:rPr lang="en-US" sz="4200" dirty="0" smtClean="0">
                <a:solidFill>
                  <a:schemeClr val="bg1"/>
                </a:solidFill>
              </a:rPr>
              <a:t>Nebraska </a:t>
            </a:r>
            <a:r>
              <a:rPr lang="en-US" sz="4200" dirty="0">
                <a:solidFill>
                  <a:schemeClr val="bg1"/>
                </a:solidFill>
              </a:rPr>
              <a:t>Library </a:t>
            </a:r>
            <a:r>
              <a:rPr lang="en-US" sz="4200" dirty="0" smtClean="0">
                <a:solidFill>
                  <a:schemeClr val="bg1"/>
                </a:solidFill>
              </a:rPr>
              <a:t>Commission</a:t>
            </a:r>
          </a:p>
          <a:p>
            <a:pPr marL="0" indent="0">
              <a:spcBef>
                <a:spcPts val="0"/>
              </a:spcBef>
              <a:buNone/>
            </a:pPr>
            <a:r>
              <a:rPr lang="en-US" sz="4200" dirty="0" smtClean="0">
                <a:solidFill>
                  <a:schemeClr val="bg1"/>
                </a:solidFill>
              </a:rPr>
              <a:t>402-471-4870</a:t>
            </a:r>
          </a:p>
          <a:p>
            <a:pPr marL="0" indent="0">
              <a:spcBef>
                <a:spcPts val="0"/>
              </a:spcBef>
              <a:buNone/>
            </a:pPr>
            <a:r>
              <a:rPr lang="en-US" sz="4200" u="sng" dirty="0" smtClean="0">
                <a:solidFill>
                  <a:schemeClr val="bg1"/>
                </a:solidFill>
                <a:hlinkClick r:id="rId2"/>
              </a:rPr>
              <a:t>joann.mcmanus@nebraska.gov</a:t>
            </a:r>
            <a:endParaRPr lang="en-US" sz="4200" u="sng" dirty="0" smtClean="0">
              <a:solidFill>
                <a:schemeClr val="bg1"/>
              </a:solidFill>
            </a:endParaRPr>
          </a:p>
          <a:p>
            <a:endParaRPr lang="en-US" dirty="0"/>
          </a:p>
        </p:txBody>
      </p:sp>
    </p:spTree>
    <p:extLst>
      <p:ext uri="{BB962C8B-B14F-4D97-AF65-F5344CB8AC3E}">
        <p14:creationId xmlns:p14="http://schemas.microsoft.com/office/powerpoint/2010/main" val="610170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6"/>
            <a:ext cx="8791575" cy="1062037"/>
          </a:xfrm>
        </p:spPr>
        <p:txBody>
          <a:bodyPr>
            <a:normAutofit fontScale="90000"/>
          </a:bodyPr>
          <a:lstStyle/>
          <a:p>
            <a:pPr algn="ctr"/>
            <a:r>
              <a:rPr lang="en-US" sz="3600" b="1" cap="none" dirty="0">
                <a:solidFill>
                  <a:schemeClr val="bg1"/>
                </a:solidFill>
              </a:rPr>
              <a:t>“Library Innovation Studios</a:t>
            </a:r>
            <a:r>
              <a:rPr lang="en-US" sz="3600" b="1" cap="none" dirty="0" smtClean="0">
                <a:solidFill>
                  <a:schemeClr val="bg1"/>
                </a:solidFill>
              </a:rPr>
              <a:t>”</a:t>
            </a:r>
            <a:br>
              <a:rPr lang="en-US" sz="3600" b="1" cap="none" dirty="0" smtClean="0">
                <a:solidFill>
                  <a:schemeClr val="bg1"/>
                </a:solidFill>
              </a:rPr>
            </a:br>
            <a:r>
              <a:rPr lang="en-US" sz="3600" b="1" cap="none" dirty="0" smtClean="0">
                <a:solidFill>
                  <a:schemeClr val="bg1"/>
                </a:solidFill>
              </a:rPr>
              <a:t>Project </a:t>
            </a:r>
            <a:r>
              <a:rPr lang="en-US" sz="3600" b="1" cap="none" dirty="0">
                <a:solidFill>
                  <a:schemeClr val="bg1"/>
                </a:solidFill>
              </a:rPr>
              <a:t>Overview</a:t>
            </a:r>
          </a:p>
        </p:txBody>
      </p:sp>
      <p:sp>
        <p:nvSpPr>
          <p:cNvPr id="3" name="Subtitle 2"/>
          <p:cNvSpPr>
            <a:spLocks noGrp="1"/>
          </p:cNvSpPr>
          <p:nvPr>
            <p:ph type="subTitle" idx="1"/>
          </p:nvPr>
        </p:nvSpPr>
        <p:spPr>
          <a:xfrm>
            <a:off x="1876424" y="1288473"/>
            <a:ext cx="9647094" cy="5569528"/>
          </a:xfrm>
        </p:spPr>
        <p:txBody>
          <a:bodyPr>
            <a:normAutofit fontScale="92500" lnSpcReduction="10000"/>
          </a:bodyPr>
          <a:lstStyle/>
          <a:p>
            <a:pPr marL="457200" indent="-457200">
              <a:spcBef>
                <a:spcPts val="0"/>
              </a:spcBef>
              <a:buFont typeface="Arial" panose="020B0604020202020204" pitchFamily="34" charset="0"/>
              <a:buChar char="•"/>
            </a:pPr>
            <a:r>
              <a:rPr lang="en-US" sz="2800" cap="none" dirty="0" smtClean="0">
                <a:solidFill>
                  <a:schemeClr val="bg1"/>
                </a:solidFill>
              </a:rPr>
              <a:t>$530K Grant provided to Nebraska Library Commission by</a:t>
            </a:r>
          </a:p>
          <a:p>
            <a:pPr>
              <a:spcBef>
                <a:spcPts val="0"/>
              </a:spcBef>
            </a:pPr>
            <a:r>
              <a:rPr lang="en-US" sz="2800" cap="none" dirty="0">
                <a:solidFill>
                  <a:schemeClr val="bg1"/>
                </a:solidFill>
              </a:rPr>
              <a:t>	</a:t>
            </a:r>
            <a:r>
              <a:rPr lang="en-US" sz="2800" cap="none" dirty="0" smtClean="0">
                <a:solidFill>
                  <a:schemeClr val="bg1"/>
                </a:solidFill>
              </a:rPr>
              <a:t>Institute of Museum &amp; Library Services </a:t>
            </a:r>
            <a:r>
              <a:rPr lang="en-US" sz="2400" cap="none" dirty="0" smtClean="0">
                <a:solidFill>
                  <a:schemeClr val="bg1"/>
                </a:solidFill>
              </a:rPr>
              <a:t>(Federal Agency)</a:t>
            </a:r>
            <a:endParaRPr lang="en-US" sz="2800" cap="none" dirty="0" smtClean="0">
              <a:solidFill>
                <a:schemeClr val="bg1"/>
              </a:solidFill>
            </a:endParaRPr>
          </a:p>
          <a:p>
            <a:pPr marL="457200" indent="-457200">
              <a:spcBef>
                <a:spcPts val="0"/>
              </a:spcBef>
              <a:buFont typeface="Arial" panose="020B0604020202020204" pitchFamily="34" charset="0"/>
              <a:buChar char="•"/>
            </a:pPr>
            <a:r>
              <a:rPr lang="en-US" sz="2800" cap="none" dirty="0" smtClean="0">
                <a:solidFill>
                  <a:schemeClr val="bg1"/>
                </a:solidFill>
              </a:rPr>
              <a:t>Uses (Makerspaces) hosted by public libraries to support:</a:t>
            </a:r>
          </a:p>
          <a:p>
            <a:pPr marL="914400" lvl="1" indent="-457200" algn="l">
              <a:spcBef>
                <a:spcPts val="0"/>
              </a:spcBef>
              <a:buFont typeface="Arial" panose="020B0604020202020204" pitchFamily="34" charset="0"/>
              <a:buChar char="•"/>
            </a:pPr>
            <a:r>
              <a:rPr lang="en-US" sz="2800" dirty="0" smtClean="0">
                <a:solidFill>
                  <a:schemeClr val="bg1"/>
                </a:solidFill>
              </a:rPr>
              <a:t>Community engagement</a:t>
            </a:r>
          </a:p>
          <a:p>
            <a:pPr marL="914400" lvl="1" indent="-457200" algn="l">
              <a:spcBef>
                <a:spcPts val="0"/>
              </a:spcBef>
              <a:buFont typeface="Arial" panose="020B0604020202020204" pitchFamily="34" charset="0"/>
              <a:buChar char="•"/>
            </a:pPr>
            <a:r>
              <a:rPr lang="en-US" sz="2800" cap="none" dirty="0" smtClean="0">
                <a:solidFill>
                  <a:schemeClr val="bg1"/>
                </a:solidFill>
              </a:rPr>
              <a:t>Participatory learning experiences</a:t>
            </a:r>
          </a:p>
          <a:p>
            <a:pPr marL="914400" lvl="1" indent="-457200" algn="l">
              <a:spcBef>
                <a:spcPts val="0"/>
              </a:spcBef>
              <a:buFont typeface="Arial" panose="020B0604020202020204" pitchFamily="34" charset="0"/>
              <a:buChar char="•"/>
            </a:pPr>
            <a:r>
              <a:rPr lang="en-US" sz="2800" dirty="0" smtClean="0">
                <a:solidFill>
                  <a:schemeClr val="bg1"/>
                </a:solidFill>
              </a:rPr>
              <a:t>Access to technological and innovative learning tools not readily accessible locally</a:t>
            </a:r>
            <a:endParaRPr lang="en-US" sz="2800" cap="none" dirty="0" smtClean="0">
              <a:solidFill>
                <a:schemeClr val="bg1"/>
              </a:solidFill>
            </a:endParaRPr>
          </a:p>
          <a:p>
            <a:pPr marL="457200" indent="-457200">
              <a:spcBef>
                <a:spcPts val="0"/>
              </a:spcBef>
              <a:buFont typeface="Arial" panose="020B0604020202020204" pitchFamily="34" charset="0"/>
              <a:buChar char="•"/>
            </a:pPr>
            <a:r>
              <a:rPr lang="en-US" sz="2800" cap="none" dirty="0" smtClean="0">
                <a:solidFill>
                  <a:schemeClr val="bg1"/>
                </a:solidFill>
              </a:rPr>
              <a:t>3-year Project (July, 2017 to July, 2020) allows for 30 public libraries to host Makerspace for 18 to 20 weeks</a:t>
            </a:r>
          </a:p>
          <a:p>
            <a:pPr marL="457200" indent="-457200">
              <a:spcBef>
                <a:spcPts val="0"/>
              </a:spcBef>
              <a:buFont typeface="Arial" panose="020B0604020202020204" pitchFamily="34" charset="0"/>
              <a:buChar char="•"/>
            </a:pPr>
            <a:r>
              <a:rPr lang="en-US" sz="2800" cap="none" dirty="0" smtClean="0">
                <a:solidFill>
                  <a:schemeClr val="bg1"/>
                </a:solidFill>
              </a:rPr>
              <a:t>Allows communities to “try it before you buy it” and encourages local discussion around Makerspace benefits/how can our community support a makerspace?</a:t>
            </a:r>
            <a:endParaRPr lang="en-US" sz="2800" cap="none" dirty="0">
              <a:solidFill>
                <a:schemeClr val="bg1"/>
              </a:solidFill>
            </a:endParaRPr>
          </a:p>
        </p:txBody>
      </p:sp>
    </p:spTree>
    <p:extLst>
      <p:ext uri="{BB962C8B-B14F-4D97-AF65-F5344CB8AC3E}">
        <p14:creationId xmlns:p14="http://schemas.microsoft.com/office/powerpoint/2010/main" val="1904686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26435"/>
            <a:ext cx="9483435" cy="1425720"/>
          </a:xfrm>
        </p:spPr>
        <p:txBody>
          <a:bodyPr>
            <a:normAutofit fontScale="90000"/>
          </a:bodyPr>
          <a:lstStyle/>
          <a:p>
            <a:pPr algn="ctr"/>
            <a:r>
              <a:rPr lang="en-US" b="1" cap="none" dirty="0" smtClean="0">
                <a:solidFill>
                  <a:schemeClr val="bg1"/>
                </a:solidFill>
              </a:rPr>
              <a:t>Three Goals Guide the Library Innovation Studios (Makerspace) Project</a:t>
            </a:r>
            <a:endParaRPr lang="en-US" b="1" cap="none" dirty="0">
              <a:solidFill>
                <a:schemeClr val="bg1"/>
              </a:solidFill>
            </a:endParaRPr>
          </a:p>
        </p:txBody>
      </p:sp>
      <p:sp>
        <p:nvSpPr>
          <p:cNvPr id="3" name="Subtitle 2"/>
          <p:cNvSpPr>
            <a:spLocks noGrp="1"/>
          </p:cNvSpPr>
          <p:nvPr>
            <p:ph type="subTitle" idx="1"/>
          </p:nvPr>
        </p:nvSpPr>
        <p:spPr>
          <a:xfrm>
            <a:off x="1876424" y="1943101"/>
            <a:ext cx="8791575" cy="4914900"/>
          </a:xfrm>
        </p:spPr>
        <p:txBody>
          <a:bodyPr>
            <a:normAutofit fontScale="92500"/>
          </a:bodyPr>
          <a:lstStyle/>
          <a:p>
            <a:pPr marL="228600" lvl="0" indent="-228600">
              <a:lnSpc>
                <a:spcPct val="100000"/>
              </a:lnSpc>
              <a:spcBef>
                <a:spcPts val="0"/>
              </a:spcBef>
              <a:spcAft>
                <a:spcPts val="1800"/>
              </a:spcAft>
              <a:buFont typeface="Arial" panose="020B0604020202020204" pitchFamily="34" charset="0"/>
              <a:buChar char="•"/>
            </a:pPr>
            <a:r>
              <a:rPr lang="en-US" sz="3400" cap="none" dirty="0">
                <a:solidFill>
                  <a:schemeClr val="bg1"/>
                </a:solidFill>
              </a:rPr>
              <a:t>Rural community residents will be empowered with the tools and guidance to explore, collaborate, create, learn, and invent; </a:t>
            </a:r>
          </a:p>
          <a:p>
            <a:pPr marL="228600" lvl="0" indent="-228600">
              <a:lnSpc>
                <a:spcPct val="100000"/>
              </a:lnSpc>
              <a:spcBef>
                <a:spcPts val="0"/>
              </a:spcBef>
              <a:buFont typeface="Arial" panose="020B0604020202020204" pitchFamily="34" charset="0"/>
              <a:buChar char="•"/>
            </a:pPr>
            <a:r>
              <a:rPr lang="en-US" sz="3400" cap="none" dirty="0" smtClean="0">
                <a:solidFill>
                  <a:schemeClr val="bg1"/>
                </a:solidFill>
              </a:rPr>
              <a:t>Libraries (along with local partners) </a:t>
            </a:r>
            <a:r>
              <a:rPr lang="en-US" sz="3400" cap="none" dirty="0">
                <a:solidFill>
                  <a:schemeClr val="bg1"/>
                </a:solidFill>
              </a:rPr>
              <a:t>will transform their rural communities through participatory learning spaces, while establishing themselves as strong community catalysts for community change; and</a:t>
            </a:r>
          </a:p>
          <a:p>
            <a:pPr marL="228600" lvl="0" indent="-228600">
              <a:lnSpc>
                <a:spcPct val="100000"/>
              </a:lnSpc>
              <a:spcBef>
                <a:spcPts val="1800"/>
              </a:spcBef>
              <a:buFont typeface="Arial" panose="020B0604020202020204" pitchFamily="34" charset="0"/>
              <a:buChar char="•"/>
            </a:pPr>
            <a:r>
              <a:rPr lang="en-US" sz="3400" cap="none" dirty="0" smtClean="0">
                <a:solidFill>
                  <a:schemeClr val="bg1"/>
                </a:solidFill>
              </a:rPr>
              <a:t>Libraries and communities </a:t>
            </a:r>
            <a:r>
              <a:rPr lang="en-US" sz="3400" cap="none" dirty="0">
                <a:solidFill>
                  <a:schemeClr val="bg1"/>
                </a:solidFill>
              </a:rPr>
              <a:t>nationwide will have access to a replicable model. </a:t>
            </a:r>
          </a:p>
        </p:txBody>
      </p:sp>
    </p:spTree>
    <p:extLst>
      <p:ext uri="{BB962C8B-B14F-4D97-AF65-F5344CB8AC3E}">
        <p14:creationId xmlns:p14="http://schemas.microsoft.com/office/powerpoint/2010/main" val="4267584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64291"/>
            <a:ext cx="9905998" cy="1024182"/>
          </a:xfrm>
        </p:spPr>
        <p:txBody>
          <a:bodyPr>
            <a:normAutofit fontScale="90000"/>
          </a:bodyPr>
          <a:lstStyle/>
          <a:p>
            <a:r>
              <a:rPr lang="en-US" sz="4000" b="1" cap="none" dirty="0" smtClean="0">
                <a:solidFill>
                  <a:schemeClr val="bg1"/>
                </a:solidFill>
              </a:rPr>
              <a:t>How does the Projects Goals Overlap with our Community Goals? </a:t>
            </a:r>
            <a:endParaRPr lang="en-US" sz="4000" b="1" cap="none" dirty="0">
              <a:solidFill>
                <a:srgbClr val="FF0000"/>
              </a:solidFill>
            </a:endParaRPr>
          </a:p>
        </p:txBody>
      </p:sp>
      <p:sp>
        <p:nvSpPr>
          <p:cNvPr id="3" name="Content Placeholder 2"/>
          <p:cNvSpPr>
            <a:spLocks noGrp="1"/>
          </p:cNvSpPr>
          <p:nvPr>
            <p:ph idx="1"/>
          </p:nvPr>
        </p:nvSpPr>
        <p:spPr>
          <a:xfrm>
            <a:off x="820882" y="1392382"/>
            <a:ext cx="11200967" cy="5311239"/>
          </a:xfrm>
        </p:spPr>
        <p:txBody>
          <a:bodyPr>
            <a:noAutofit/>
          </a:bodyPr>
          <a:lstStyle/>
          <a:p>
            <a:pPr>
              <a:lnSpc>
                <a:spcPct val="100000"/>
              </a:lnSpc>
              <a:spcBef>
                <a:spcPts val="0"/>
              </a:spcBef>
            </a:pPr>
            <a:r>
              <a:rPr lang="en-US" sz="3200" dirty="0" smtClean="0">
                <a:solidFill>
                  <a:schemeClr val="bg1"/>
                </a:solidFill>
              </a:rPr>
              <a:t>…Empowered </a:t>
            </a:r>
            <a:r>
              <a:rPr lang="en-US" sz="3200" dirty="0">
                <a:solidFill>
                  <a:schemeClr val="bg1"/>
                </a:solidFill>
              </a:rPr>
              <a:t>with the tools and guidance to explore, collaborate, create, learn, and invent; </a:t>
            </a:r>
            <a:endParaRPr lang="en-US" sz="3200" dirty="0" smtClean="0">
              <a:solidFill>
                <a:schemeClr val="bg1"/>
              </a:solidFill>
            </a:endParaRPr>
          </a:p>
          <a:p>
            <a:pPr lvl="1">
              <a:lnSpc>
                <a:spcPct val="100000"/>
              </a:lnSpc>
              <a:spcBef>
                <a:spcPts val="0"/>
              </a:spcBef>
            </a:pPr>
            <a:r>
              <a:rPr lang="en-US" sz="3200" dirty="0" smtClean="0">
                <a:solidFill>
                  <a:srgbClr val="FF0000"/>
                </a:solidFill>
              </a:rPr>
              <a:t>Entrepreneurship/Business Development</a:t>
            </a:r>
          </a:p>
          <a:p>
            <a:pPr lvl="1">
              <a:lnSpc>
                <a:spcPct val="100000"/>
              </a:lnSpc>
              <a:spcBef>
                <a:spcPts val="0"/>
              </a:spcBef>
            </a:pPr>
            <a:r>
              <a:rPr lang="en-US" sz="3200" dirty="0" smtClean="0">
                <a:solidFill>
                  <a:srgbClr val="FF0000"/>
                </a:solidFill>
              </a:rPr>
              <a:t>Economic Development</a:t>
            </a:r>
          </a:p>
          <a:p>
            <a:pPr lvl="1">
              <a:lnSpc>
                <a:spcPct val="100000"/>
              </a:lnSpc>
              <a:spcBef>
                <a:spcPts val="0"/>
              </a:spcBef>
            </a:pPr>
            <a:r>
              <a:rPr lang="en-US" sz="3200" dirty="0" smtClean="0">
                <a:solidFill>
                  <a:srgbClr val="FF0000"/>
                </a:solidFill>
              </a:rPr>
              <a:t>Lifelong Learning/Education</a:t>
            </a:r>
          </a:p>
          <a:p>
            <a:pPr lvl="1">
              <a:lnSpc>
                <a:spcPct val="100000"/>
              </a:lnSpc>
              <a:spcBef>
                <a:spcPts val="0"/>
              </a:spcBef>
            </a:pPr>
            <a:r>
              <a:rPr lang="en-US" sz="3200" dirty="0" smtClean="0">
                <a:solidFill>
                  <a:srgbClr val="FF0000"/>
                </a:solidFill>
              </a:rPr>
              <a:t>STEAM – Science, Technology, Engineering, Art, Math</a:t>
            </a:r>
          </a:p>
          <a:p>
            <a:pPr>
              <a:lnSpc>
                <a:spcPct val="100000"/>
              </a:lnSpc>
              <a:spcBef>
                <a:spcPts val="0"/>
              </a:spcBef>
            </a:pPr>
            <a:r>
              <a:rPr lang="en-US" sz="3200" dirty="0" smtClean="0">
                <a:solidFill>
                  <a:schemeClr val="bg1"/>
                </a:solidFill>
              </a:rPr>
              <a:t>...Transform communities </a:t>
            </a:r>
            <a:r>
              <a:rPr lang="en-US" sz="3200" dirty="0">
                <a:solidFill>
                  <a:schemeClr val="bg1"/>
                </a:solidFill>
              </a:rPr>
              <a:t>through participatory learning </a:t>
            </a:r>
            <a:r>
              <a:rPr lang="en-US" sz="3200" dirty="0" smtClean="0">
                <a:solidFill>
                  <a:schemeClr val="bg1"/>
                </a:solidFill>
              </a:rPr>
              <a:t>spaces…</a:t>
            </a:r>
            <a:endParaRPr lang="en-US" sz="2800" dirty="0">
              <a:solidFill>
                <a:schemeClr val="bg1"/>
              </a:solidFill>
            </a:endParaRPr>
          </a:p>
          <a:p>
            <a:pPr lvl="1">
              <a:lnSpc>
                <a:spcPct val="100000"/>
              </a:lnSpc>
              <a:spcBef>
                <a:spcPts val="0"/>
              </a:spcBef>
            </a:pPr>
            <a:r>
              <a:rPr lang="en-US" sz="3200" dirty="0" smtClean="0">
                <a:solidFill>
                  <a:srgbClr val="FF0000"/>
                </a:solidFill>
              </a:rPr>
              <a:t>Sharing knowledge</a:t>
            </a:r>
          </a:p>
          <a:p>
            <a:pPr lvl="1">
              <a:lnSpc>
                <a:spcPct val="100000"/>
              </a:lnSpc>
              <a:spcBef>
                <a:spcPts val="0"/>
              </a:spcBef>
            </a:pPr>
            <a:r>
              <a:rPr lang="en-US" sz="3200" dirty="0" smtClean="0">
                <a:solidFill>
                  <a:srgbClr val="FF0000"/>
                </a:solidFill>
              </a:rPr>
              <a:t>Learning from others</a:t>
            </a:r>
          </a:p>
          <a:p>
            <a:pPr lvl="1">
              <a:lnSpc>
                <a:spcPct val="100000"/>
              </a:lnSpc>
              <a:spcBef>
                <a:spcPts val="0"/>
              </a:spcBef>
            </a:pPr>
            <a:r>
              <a:rPr lang="en-US" sz="3200" dirty="0" smtClean="0">
                <a:solidFill>
                  <a:srgbClr val="FF0000"/>
                </a:solidFill>
              </a:rPr>
              <a:t>Finding solutions together</a:t>
            </a:r>
          </a:p>
        </p:txBody>
      </p:sp>
    </p:spTree>
    <p:extLst>
      <p:ext uri="{BB962C8B-B14F-4D97-AF65-F5344CB8AC3E}">
        <p14:creationId xmlns:p14="http://schemas.microsoft.com/office/powerpoint/2010/main" val="2263484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26436"/>
            <a:ext cx="9483435" cy="636010"/>
          </a:xfrm>
        </p:spPr>
        <p:txBody>
          <a:bodyPr>
            <a:normAutofit fontScale="90000"/>
          </a:bodyPr>
          <a:lstStyle/>
          <a:p>
            <a:pPr algn="ctr"/>
            <a:r>
              <a:rPr lang="en-US" sz="4000" b="1" cap="none" dirty="0" smtClean="0">
                <a:solidFill>
                  <a:schemeClr val="bg1"/>
                </a:solidFill>
              </a:rPr>
              <a:t>Multi-faceted project will…</a:t>
            </a:r>
            <a:endParaRPr lang="en-US" sz="4000" b="1" cap="none" dirty="0">
              <a:solidFill>
                <a:schemeClr val="bg1"/>
              </a:solidFill>
            </a:endParaRPr>
          </a:p>
        </p:txBody>
      </p:sp>
      <p:pic>
        <p:nvPicPr>
          <p:cNvPr id="4" name="Picture 3"/>
          <p:cNvPicPr>
            <a:picLocks noChangeAspect="1"/>
          </p:cNvPicPr>
          <p:nvPr/>
        </p:nvPicPr>
        <p:blipFill>
          <a:blip r:embed="rId2"/>
          <a:stretch>
            <a:fillRect/>
          </a:stretch>
        </p:blipFill>
        <p:spPr>
          <a:xfrm>
            <a:off x="1392865" y="862447"/>
            <a:ext cx="10621926" cy="5453294"/>
          </a:xfrm>
          <a:prstGeom prst="rect">
            <a:avLst/>
          </a:prstGeom>
        </p:spPr>
      </p:pic>
    </p:spTree>
    <p:extLst>
      <p:ext uri="{BB962C8B-B14F-4D97-AF65-F5344CB8AC3E}">
        <p14:creationId xmlns:p14="http://schemas.microsoft.com/office/powerpoint/2010/main" val="2041010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852442" y="1688124"/>
            <a:ext cx="3194968" cy="1672140"/>
          </a:xfrm>
        </p:spPr>
        <p:txBody>
          <a:bodyPr/>
          <a:lstStyle/>
          <a:p>
            <a:r>
              <a:rPr lang="en-US" dirty="0" smtClean="0"/>
              <a:t>Nebraska</a:t>
            </a:r>
            <a:endParaRPr lang="en-US" dirty="0"/>
          </a:p>
        </p:txBody>
      </p:sp>
      <p:pic>
        <p:nvPicPr>
          <p:cNvPr id="9" name="Picture 8"/>
          <p:cNvPicPr>
            <a:picLocks noChangeAspect="1"/>
          </p:cNvPicPr>
          <p:nvPr/>
        </p:nvPicPr>
        <p:blipFill>
          <a:blip r:embed="rId2"/>
          <a:stretch>
            <a:fillRect/>
          </a:stretch>
        </p:blipFill>
        <p:spPr>
          <a:xfrm>
            <a:off x="7084103" y="2168641"/>
            <a:ext cx="3313476" cy="2356495"/>
          </a:xfrm>
          <a:prstGeom prst="rect">
            <a:avLst/>
          </a:prstGeom>
        </p:spPr>
      </p:pic>
      <p:pic>
        <p:nvPicPr>
          <p:cNvPr id="10" name="Picture 9" descr="T:\graphics\NLC and Misc LOGOS - quite a variety\NLC logos\NLClogo_colo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738" y="559942"/>
            <a:ext cx="4786184" cy="1156421"/>
          </a:xfrm>
          <a:prstGeom prst="rect">
            <a:avLst/>
          </a:prstGeom>
          <a:noFill/>
          <a:ln>
            <a:noFill/>
          </a:ln>
        </p:spPr>
      </p:pic>
      <p:pic>
        <p:nvPicPr>
          <p:cNvPr id="11" name="Picture 10" descr="https://www.imls.gov/sites/default/files/imls_logo_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567" y="2168641"/>
            <a:ext cx="4309034" cy="1960109"/>
          </a:xfrm>
          <a:prstGeom prst="rect">
            <a:avLst/>
          </a:prstGeom>
          <a:noFill/>
          <a:ln>
            <a:noFill/>
          </a:ln>
        </p:spPr>
      </p:pic>
      <p:pic>
        <p:nvPicPr>
          <p:cNvPr id="12" name="Picture 11" descr="T:\graphics\NLC and Misc LOGOS - quite a variety\NRLS logo 2011.jpg"/>
          <p:cNvPicPr/>
          <p:nvPr/>
        </p:nvPicPr>
        <p:blipFill>
          <a:blip r:embed="rId5">
            <a:extLst>
              <a:ext uri="{28A0092B-C50C-407E-A947-70E740481C1C}">
                <a14:useLocalDpi xmlns:a14="http://schemas.microsoft.com/office/drawing/2010/main" val="0"/>
              </a:ext>
            </a:extLst>
          </a:blip>
          <a:srcRect/>
          <a:stretch>
            <a:fillRect/>
          </a:stretch>
        </p:blipFill>
        <p:spPr bwMode="auto">
          <a:xfrm>
            <a:off x="2363096" y="4128750"/>
            <a:ext cx="3533039" cy="2126604"/>
          </a:xfrm>
          <a:prstGeom prst="rect">
            <a:avLst/>
          </a:prstGeom>
          <a:noFill/>
          <a:ln>
            <a:noFill/>
          </a:ln>
        </p:spPr>
      </p:pic>
      <p:pic>
        <p:nvPicPr>
          <p:cNvPr id="13" name="Picture 12"/>
          <p:cNvPicPr>
            <a:picLocks noChangeAspect="1"/>
          </p:cNvPicPr>
          <p:nvPr/>
        </p:nvPicPr>
        <p:blipFill rotWithShape="1">
          <a:blip r:embed="rId6"/>
          <a:srcRect l="19469" r="7339"/>
          <a:stretch/>
        </p:blipFill>
        <p:spPr>
          <a:xfrm>
            <a:off x="6921277" y="5051948"/>
            <a:ext cx="3639127" cy="1133475"/>
          </a:xfrm>
          <a:prstGeom prst="rect">
            <a:avLst/>
          </a:prstGeom>
        </p:spPr>
      </p:pic>
      <p:pic>
        <p:nvPicPr>
          <p:cNvPr id="14" name="Picture 13"/>
          <p:cNvPicPr>
            <a:picLocks noChangeAspect="1"/>
          </p:cNvPicPr>
          <p:nvPr/>
        </p:nvPicPr>
        <p:blipFill>
          <a:blip r:embed="rId7"/>
          <a:stretch>
            <a:fillRect/>
          </a:stretch>
        </p:blipFill>
        <p:spPr>
          <a:xfrm>
            <a:off x="7825829" y="5456760"/>
            <a:ext cx="2571750" cy="323850"/>
          </a:xfrm>
          <a:prstGeom prst="rect">
            <a:avLst/>
          </a:prstGeom>
        </p:spPr>
      </p:pic>
      <p:sp>
        <p:nvSpPr>
          <p:cNvPr id="2" name="TextBox 1"/>
          <p:cNvSpPr txBox="1"/>
          <p:nvPr/>
        </p:nvSpPr>
        <p:spPr>
          <a:xfrm>
            <a:off x="1246909" y="559942"/>
            <a:ext cx="2316829" cy="1477328"/>
          </a:xfrm>
          <a:prstGeom prst="rect">
            <a:avLst/>
          </a:prstGeom>
          <a:noFill/>
        </p:spPr>
        <p:txBody>
          <a:bodyPr wrap="square" rtlCol="0">
            <a:spAutoFit/>
          </a:bodyPr>
          <a:lstStyle/>
          <a:p>
            <a:r>
              <a:rPr lang="en-US" sz="3600" b="1" dirty="0" smtClean="0">
                <a:solidFill>
                  <a:schemeClr val="bg1"/>
                </a:solidFill>
              </a:rPr>
              <a:t>Statewide Partners:</a:t>
            </a:r>
          </a:p>
          <a:p>
            <a:endParaRPr lang="en-US" dirty="0"/>
          </a:p>
        </p:txBody>
      </p:sp>
    </p:spTree>
    <p:extLst>
      <p:ext uri="{BB962C8B-B14F-4D97-AF65-F5344CB8AC3E}">
        <p14:creationId xmlns:p14="http://schemas.microsoft.com/office/powerpoint/2010/main" val="2056156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227" y="226436"/>
            <a:ext cx="8641772" cy="636010"/>
          </a:xfrm>
        </p:spPr>
        <p:txBody>
          <a:bodyPr>
            <a:normAutofit fontScale="90000"/>
          </a:bodyPr>
          <a:lstStyle/>
          <a:p>
            <a:r>
              <a:rPr lang="en-US" sz="4000" b="1" cap="none" dirty="0" smtClean="0">
                <a:solidFill>
                  <a:schemeClr val="bg1"/>
                </a:solidFill>
              </a:rPr>
              <a:t>Working Locally -- Community Engagement</a:t>
            </a:r>
            <a:endParaRPr lang="en-US" sz="4000" b="1" cap="none" dirty="0">
              <a:solidFill>
                <a:schemeClr val="bg1"/>
              </a:solidFill>
            </a:endParaRPr>
          </a:p>
        </p:txBody>
      </p:sp>
      <p:sp>
        <p:nvSpPr>
          <p:cNvPr id="3" name="Rectangle 2"/>
          <p:cNvSpPr/>
          <p:nvPr/>
        </p:nvSpPr>
        <p:spPr>
          <a:xfrm>
            <a:off x="1953490" y="1634314"/>
            <a:ext cx="9871363" cy="4708981"/>
          </a:xfrm>
          <a:prstGeom prst="rect">
            <a:avLst/>
          </a:prstGeom>
        </p:spPr>
        <p:txBody>
          <a:bodyPr wrap="square">
            <a:spAutoFit/>
          </a:bodyPr>
          <a:lstStyle/>
          <a:p>
            <a:r>
              <a:rPr lang="en-US" sz="3200" dirty="0">
                <a:solidFill>
                  <a:schemeClr val="bg1"/>
                </a:solidFill>
              </a:rPr>
              <a:t>Work as a Catalyst</a:t>
            </a:r>
          </a:p>
          <a:p>
            <a:pPr lvl="1"/>
            <a:r>
              <a:rPr lang="en-US" sz="2800" dirty="0">
                <a:solidFill>
                  <a:schemeClr val="bg1"/>
                </a:solidFill>
              </a:rPr>
              <a:t>Getting people involved</a:t>
            </a:r>
          </a:p>
          <a:p>
            <a:pPr lvl="1"/>
            <a:r>
              <a:rPr lang="en-US" sz="2800" dirty="0">
                <a:solidFill>
                  <a:schemeClr val="bg1"/>
                </a:solidFill>
              </a:rPr>
              <a:t>Getting people to work together</a:t>
            </a:r>
          </a:p>
          <a:p>
            <a:pPr lvl="1"/>
            <a:r>
              <a:rPr lang="en-US" sz="2800" dirty="0">
                <a:solidFill>
                  <a:schemeClr val="bg1"/>
                </a:solidFill>
              </a:rPr>
              <a:t>Getting people to use their talents</a:t>
            </a:r>
          </a:p>
          <a:p>
            <a:r>
              <a:rPr lang="en-US" sz="3200" dirty="0">
                <a:solidFill>
                  <a:schemeClr val="bg1"/>
                </a:solidFill>
              </a:rPr>
              <a:t>Build a sense of community</a:t>
            </a:r>
          </a:p>
          <a:p>
            <a:pPr lvl="1"/>
            <a:r>
              <a:rPr lang="en-US" sz="2800" dirty="0">
                <a:solidFill>
                  <a:schemeClr val="bg1"/>
                </a:solidFill>
              </a:rPr>
              <a:t>Meet people who are doing something different than you are </a:t>
            </a:r>
          </a:p>
          <a:p>
            <a:pPr lvl="1"/>
            <a:r>
              <a:rPr lang="en-US" sz="2800" dirty="0">
                <a:solidFill>
                  <a:schemeClr val="bg1"/>
                </a:solidFill>
              </a:rPr>
              <a:t>Learn from each other</a:t>
            </a:r>
          </a:p>
          <a:p>
            <a:r>
              <a:rPr lang="en-US" sz="3200" dirty="0">
                <a:solidFill>
                  <a:schemeClr val="bg1"/>
                </a:solidFill>
              </a:rPr>
              <a:t>Understand the “benefits” and what a Makerspace means to the Community</a:t>
            </a:r>
          </a:p>
          <a:p>
            <a:r>
              <a:rPr lang="en-US" sz="3200" dirty="0">
                <a:solidFill>
                  <a:schemeClr val="bg1"/>
                </a:solidFill>
              </a:rPr>
              <a:t>Create a strong Community Action Team</a:t>
            </a:r>
          </a:p>
        </p:txBody>
      </p:sp>
    </p:spTree>
    <p:extLst>
      <p:ext uri="{BB962C8B-B14F-4D97-AF65-F5344CB8AC3E}">
        <p14:creationId xmlns:p14="http://schemas.microsoft.com/office/powerpoint/2010/main" val="10243860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1782</TotalTime>
  <Words>1552</Words>
  <Application>Microsoft Office PowerPoint</Application>
  <PresentationFormat>Widescreen</PresentationFormat>
  <Paragraphs>193</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 Unicode MS</vt:lpstr>
      <vt:lpstr>Arial</vt:lpstr>
      <vt:lpstr>Calibri</vt:lpstr>
      <vt:lpstr>Mangal</vt:lpstr>
      <vt:lpstr>Trebuchet MS</vt:lpstr>
      <vt:lpstr>Tw Cen MT</vt:lpstr>
      <vt:lpstr>Circuit</vt:lpstr>
      <vt:lpstr>PowerPoint Presentation</vt:lpstr>
      <vt:lpstr>Library Innovation Studios: Transforming Rural Communities through Community Engagement</vt:lpstr>
      <vt:lpstr>Today’s Agenda</vt:lpstr>
      <vt:lpstr>“Library Innovation Studios” Project Overview</vt:lpstr>
      <vt:lpstr>Three Goals Guide the Library Innovation Studios (Makerspace) Project</vt:lpstr>
      <vt:lpstr>How does the Projects Goals Overlap with our Community Goals? </vt:lpstr>
      <vt:lpstr>Multi-faceted project will…</vt:lpstr>
      <vt:lpstr>PowerPoint Presentation</vt:lpstr>
      <vt:lpstr>Working Locally -- Community Engagement</vt:lpstr>
      <vt:lpstr>Community Action Team</vt:lpstr>
      <vt:lpstr>Community Action Team – ACTION STEPS</vt:lpstr>
      <vt:lpstr>FORMING TEAMS</vt:lpstr>
      <vt:lpstr>Templates Available to you…</vt:lpstr>
      <vt:lpstr>TRAINING TEAM – TRAIN THE TRAINER TRAININGS</vt:lpstr>
      <vt:lpstr>Library Innovation Studios Host/Partner Libraries</vt:lpstr>
      <vt:lpstr> </vt:lpstr>
      <vt:lpstr>3D Printer Station  </vt:lpstr>
      <vt:lpstr>What Can you make with a 3D Printer?</vt:lpstr>
      <vt:lpstr>Laser Cutter Station </vt:lpstr>
      <vt:lpstr>What Can you make with a Laser Cutter/Etcher?</vt:lpstr>
      <vt:lpstr>Vinyl Cutter Station  </vt:lpstr>
      <vt:lpstr>What Can you make with a Vinyl Cutter?</vt:lpstr>
      <vt:lpstr>CNC Router/Inventables Carvey Plug &amp; Play Station </vt:lpstr>
      <vt:lpstr>What Can you make with a CNC Router?</vt:lpstr>
      <vt:lpstr>Bernette Chicago 7 Embroidery/Sewing Machine Station  </vt:lpstr>
      <vt:lpstr>What Can you make with the bernette Chicago 7 Embroidery/Sewing Machine?</vt:lpstr>
      <vt:lpstr>Heat Press + Sublimation &amp; Pigment Printer Station  </vt:lpstr>
      <vt:lpstr>What Can you make with a Heat Press ?</vt:lpstr>
      <vt:lpstr>Lego Mindstorm EV3 Kit  </vt:lpstr>
      <vt:lpstr>Laminator Kit &amp; What you Can Make  </vt:lpstr>
      <vt:lpstr>Arduino Starter Kit </vt:lpstr>
      <vt:lpstr>Sparkfun Inventor’s Kit </vt:lpstr>
      <vt:lpstr>MakeyMakey Kit </vt:lpstr>
      <vt:lpstr>Camera/Video Kit  </vt:lpstr>
      <vt:lpstr>Music &amp; Recording Kit  </vt:lpstr>
      <vt:lpstr>2.25” Button Maker Kit </vt:lpstr>
      <vt:lpstr>Other Supplies that come with your Library Innovation Studio  </vt:lpstr>
      <vt:lpstr>Questions/Answers/comments </vt:lpstr>
      <vt:lpstr>Statewide Contact Information </vt:lpstr>
    </vt:vector>
  </TitlesOfParts>
  <Company>Nebraska Library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Innovation Studios: Transforming Rural Communities</dc:title>
  <dc:creator>JoAnn McManus</dc:creator>
  <cp:lastModifiedBy>JoAnn McManus</cp:lastModifiedBy>
  <cp:revision>122</cp:revision>
  <cp:lastPrinted>2017-10-06T18:53:33Z</cp:lastPrinted>
  <dcterms:created xsi:type="dcterms:W3CDTF">2017-05-26T14:53:57Z</dcterms:created>
  <dcterms:modified xsi:type="dcterms:W3CDTF">2018-02-07T15:02:27Z</dcterms:modified>
</cp:coreProperties>
</file>