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handoutMasterIdLst>
    <p:handoutMasterId r:id="rId24"/>
  </p:handoutMasterIdLst>
  <p:sldIdLst>
    <p:sldId id="300" r:id="rId2"/>
    <p:sldId id="258" r:id="rId3"/>
    <p:sldId id="341" r:id="rId4"/>
    <p:sldId id="343" r:id="rId5"/>
    <p:sldId id="318" r:id="rId6"/>
    <p:sldId id="319" r:id="rId7"/>
    <p:sldId id="332" r:id="rId8"/>
    <p:sldId id="324" r:id="rId9"/>
    <p:sldId id="325" r:id="rId10"/>
    <p:sldId id="327" r:id="rId11"/>
    <p:sldId id="326" r:id="rId12"/>
    <p:sldId id="321" r:id="rId13"/>
    <p:sldId id="330" r:id="rId14"/>
    <p:sldId id="331" r:id="rId15"/>
    <p:sldId id="342" r:id="rId16"/>
    <p:sldId id="333" r:id="rId17"/>
    <p:sldId id="329" r:id="rId18"/>
    <p:sldId id="328" r:id="rId19"/>
    <p:sldId id="339" r:id="rId20"/>
    <p:sldId id="344" r:id="rId21"/>
    <p:sldId id="340"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775" autoAdjust="0"/>
  </p:normalViewPr>
  <p:slideViewPr>
    <p:cSldViewPr snapToGrid="0">
      <p:cViewPr varScale="1">
        <p:scale>
          <a:sx n="77" d="100"/>
          <a:sy n="77" d="100"/>
        </p:scale>
        <p:origin x="468" y="90"/>
      </p:cViewPr>
      <p:guideLst>
        <p:guide orient="horz" pos="2160"/>
        <p:guide pos="3840"/>
      </p:guideLst>
    </p:cSldViewPr>
  </p:slideViewPr>
  <p:notesTextViewPr>
    <p:cViewPr>
      <p:scale>
        <a:sx n="1" d="1"/>
        <a:sy n="1" d="1"/>
      </p:scale>
      <p:origin x="0" y="0"/>
    </p:cViewPr>
  </p:notesTextViewPr>
  <p:notesViewPr>
    <p:cSldViewPr snapToGrid="0">
      <p:cViewPr varScale="1">
        <p:scale>
          <a:sx n="72" d="100"/>
          <a:sy n="72" d="100"/>
        </p:scale>
        <p:origin x="316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12" tIns="46206" rIns="92412" bIns="46206" rtlCol="0"/>
          <a:lstStyle>
            <a:lvl1pPr algn="l">
              <a:defRPr sz="1200"/>
            </a:lvl1pPr>
          </a:lstStyle>
          <a:p>
            <a:endParaRPr lang="en-US"/>
          </a:p>
        </p:txBody>
      </p:sp>
      <p:sp>
        <p:nvSpPr>
          <p:cNvPr id="3" name="Date Placeholder 2"/>
          <p:cNvSpPr>
            <a:spLocks noGrp="1"/>
          </p:cNvSpPr>
          <p:nvPr>
            <p:ph type="dt" sz="quarter" idx="1"/>
          </p:nvPr>
        </p:nvSpPr>
        <p:spPr>
          <a:xfrm>
            <a:off x="3970940" y="0"/>
            <a:ext cx="3037840" cy="466434"/>
          </a:xfrm>
          <a:prstGeom prst="rect">
            <a:avLst/>
          </a:prstGeom>
        </p:spPr>
        <p:txBody>
          <a:bodyPr vert="horz" lIns="92412" tIns="46206" rIns="92412" bIns="46206" rtlCol="0"/>
          <a:lstStyle>
            <a:lvl1pPr algn="r">
              <a:defRPr sz="1200"/>
            </a:lvl1pPr>
          </a:lstStyle>
          <a:p>
            <a:fld id="{6BB4F059-2F18-444D-9D48-3F15BDFC0A99}" type="datetimeFigureOut">
              <a:rPr lang="en-US" smtClean="0"/>
              <a:t>8/7/2019</a:t>
            </a:fld>
            <a:endParaRPr lang="en-US"/>
          </a:p>
        </p:txBody>
      </p:sp>
      <p:sp>
        <p:nvSpPr>
          <p:cNvPr id="4" name="Footer Placeholder 3"/>
          <p:cNvSpPr>
            <a:spLocks noGrp="1"/>
          </p:cNvSpPr>
          <p:nvPr>
            <p:ph type="ftr" sz="quarter" idx="2"/>
          </p:nvPr>
        </p:nvSpPr>
        <p:spPr>
          <a:xfrm>
            <a:off x="1" y="8829970"/>
            <a:ext cx="3037840" cy="466433"/>
          </a:xfrm>
          <a:prstGeom prst="rect">
            <a:avLst/>
          </a:prstGeom>
        </p:spPr>
        <p:txBody>
          <a:bodyPr vert="horz" lIns="92412" tIns="46206" rIns="92412" bIns="46206"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70"/>
            <a:ext cx="3037840" cy="466433"/>
          </a:xfrm>
          <a:prstGeom prst="rect">
            <a:avLst/>
          </a:prstGeom>
        </p:spPr>
        <p:txBody>
          <a:bodyPr vert="horz" lIns="92412" tIns="46206" rIns="92412" bIns="46206" rtlCol="0" anchor="b"/>
          <a:lstStyle>
            <a:lvl1pPr algn="r">
              <a:defRPr sz="1200"/>
            </a:lvl1pPr>
          </a:lstStyle>
          <a:p>
            <a:fld id="{0FB7D7FA-AC89-4C88-96A6-353CBCEFAE33}" type="slidenum">
              <a:rPr lang="en-US" smtClean="0"/>
              <a:t>‹#›</a:t>
            </a:fld>
            <a:endParaRPr lang="en-US"/>
          </a:p>
        </p:txBody>
      </p:sp>
    </p:spTree>
    <p:extLst>
      <p:ext uri="{BB962C8B-B14F-4D97-AF65-F5344CB8AC3E}">
        <p14:creationId xmlns:p14="http://schemas.microsoft.com/office/powerpoint/2010/main" val="385933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8649" cy="466725"/>
          </a:xfrm>
          <a:prstGeom prst="rect">
            <a:avLst/>
          </a:prstGeom>
        </p:spPr>
        <p:txBody>
          <a:bodyPr vert="horz" lIns="91421" tIns="45711" rIns="91421" bIns="45711" rtlCol="0"/>
          <a:lstStyle>
            <a:lvl1pPr algn="l">
              <a:defRPr sz="1200"/>
            </a:lvl1pPr>
          </a:lstStyle>
          <a:p>
            <a:endParaRPr lang="en-US"/>
          </a:p>
        </p:txBody>
      </p:sp>
      <p:sp>
        <p:nvSpPr>
          <p:cNvPr id="3" name="Date Placeholder 2"/>
          <p:cNvSpPr>
            <a:spLocks noGrp="1"/>
          </p:cNvSpPr>
          <p:nvPr>
            <p:ph type="dt" idx="1"/>
          </p:nvPr>
        </p:nvSpPr>
        <p:spPr>
          <a:xfrm>
            <a:off x="3970134" y="3"/>
            <a:ext cx="3038648" cy="466725"/>
          </a:xfrm>
          <a:prstGeom prst="rect">
            <a:avLst/>
          </a:prstGeom>
        </p:spPr>
        <p:txBody>
          <a:bodyPr vert="horz" lIns="91421" tIns="45711" rIns="91421" bIns="45711" rtlCol="0"/>
          <a:lstStyle>
            <a:lvl1pPr algn="r">
              <a:defRPr sz="1200"/>
            </a:lvl1pPr>
          </a:lstStyle>
          <a:p>
            <a:fld id="{15587796-3DC7-42FC-95CC-2441FD3909E3}" type="datetimeFigureOut">
              <a:rPr lang="en-US" smtClean="0"/>
              <a:t>8/7/2019</a:t>
            </a:fld>
            <a:endParaRPr lang="en-US"/>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1421" tIns="45711" rIns="91421" bIns="45711" rtlCol="0" anchor="ctr"/>
          <a:lstStyle/>
          <a:p>
            <a:endParaRPr lang="en-US"/>
          </a:p>
        </p:txBody>
      </p:sp>
      <p:sp>
        <p:nvSpPr>
          <p:cNvPr id="5" name="Notes Placeholder 4"/>
          <p:cNvSpPr>
            <a:spLocks noGrp="1"/>
          </p:cNvSpPr>
          <p:nvPr>
            <p:ph type="body" sz="quarter" idx="3"/>
          </p:nvPr>
        </p:nvSpPr>
        <p:spPr>
          <a:xfrm>
            <a:off x="701848" y="4473578"/>
            <a:ext cx="5608320" cy="3660775"/>
          </a:xfrm>
          <a:prstGeom prst="rect">
            <a:avLst/>
          </a:prstGeom>
        </p:spPr>
        <p:txBody>
          <a:bodyPr vert="horz" lIns="91421" tIns="45711" rIns="91421" bIns="457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8"/>
            <a:ext cx="3038649" cy="466725"/>
          </a:xfrm>
          <a:prstGeom prst="rect">
            <a:avLst/>
          </a:prstGeom>
        </p:spPr>
        <p:txBody>
          <a:bodyPr vert="horz" lIns="91421" tIns="45711" rIns="91421" bIns="45711" rtlCol="0" anchor="b"/>
          <a:lstStyle>
            <a:lvl1pPr algn="l">
              <a:defRPr sz="1200"/>
            </a:lvl1pPr>
          </a:lstStyle>
          <a:p>
            <a:endParaRPr lang="en-US"/>
          </a:p>
        </p:txBody>
      </p:sp>
      <p:sp>
        <p:nvSpPr>
          <p:cNvPr id="7" name="Slide Number Placeholder 6"/>
          <p:cNvSpPr>
            <a:spLocks noGrp="1"/>
          </p:cNvSpPr>
          <p:nvPr>
            <p:ph type="sldNum" sz="quarter" idx="5"/>
          </p:nvPr>
        </p:nvSpPr>
        <p:spPr>
          <a:xfrm>
            <a:off x="3970134" y="8829678"/>
            <a:ext cx="3038648" cy="466725"/>
          </a:xfrm>
          <a:prstGeom prst="rect">
            <a:avLst/>
          </a:prstGeom>
        </p:spPr>
        <p:txBody>
          <a:bodyPr vert="horz" lIns="91421" tIns="45711" rIns="91421" bIns="45711" rtlCol="0" anchor="b"/>
          <a:lstStyle>
            <a:lvl1pPr algn="r">
              <a:defRPr sz="1200"/>
            </a:lvl1pPr>
          </a:lstStyle>
          <a:p>
            <a:fld id="{BD6F60BA-163A-4730-A591-74E2DCB5EDF5}" type="slidenum">
              <a:rPr lang="en-US" smtClean="0"/>
              <a:t>‹#›</a:t>
            </a:fld>
            <a:endParaRPr lang="en-US"/>
          </a:p>
        </p:txBody>
      </p:sp>
    </p:spTree>
    <p:extLst>
      <p:ext uri="{BB962C8B-B14F-4D97-AF65-F5344CB8AC3E}">
        <p14:creationId xmlns:p14="http://schemas.microsoft.com/office/powerpoint/2010/main" val="2649059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F60BA-163A-4730-A591-74E2DCB5EDF5}" type="slidenum">
              <a:rPr lang="en-US" smtClean="0"/>
              <a:t>1</a:t>
            </a:fld>
            <a:endParaRPr lang="en-US"/>
          </a:p>
        </p:txBody>
      </p:sp>
    </p:spTree>
    <p:extLst>
      <p:ext uri="{BB962C8B-B14F-4D97-AF65-F5344CB8AC3E}">
        <p14:creationId xmlns:p14="http://schemas.microsoft.com/office/powerpoint/2010/main" val="4026194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F60BA-163A-4730-A591-74E2DCB5EDF5}" type="slidenum">
              <a:rPr lang="en-US" smtClean="0"/>
              <a:t>10</a:t>
            </a:fld>
            <a:endParaRPr lang="en-US"/>
          </a:p>
        </p:txBody>
      </p:sp>
    </p:spTree>
    <p:extLst>
      <p:ext uri="{BB962C8B-B14F-4D97-AF65-F5344CB8AC3E}">
        <p14:creationId xmlns:p14="http://schemas.microsoft.com/office/powerpoint/2010/main" val="2237424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F60BA-163A-4730-A591-74E2DCB5EDF5}" type="slidenum">
              <a:rPr lang="en-US" smtClean="0"/>
              <a:t>11</a:t>
            </a:fld>
            <a:endParaRPr lang="en-US"/>
          </a:p>
        </p:txBody>
      </p:sp>
    </p:spTree>
    <p:extLst>
      <p:ext uri="{BB962C8B-B14F-4D97-AF65-F5344CB8AC3E}">
        <p14:creationId xmlns:p14="http://schemas.microsoft.com/office/powerpoint/2010/main" val="1915312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F60BA-163A-4730-A591-74E2DCB5EDF5}" type="slidenum">
              <a:rPr lang="en-US" smtClean="0"/>
              <a:t>12</a:t>
            </a:fld>
            <a:endParaRPr lang="en-US"/>
          </a:p>
        </p:txBody>
      </p:sp>
    </p:spTree>
    <p:extLst>
      <p:ext uri="{BB962C8B-B14F-4D97-AF65-F5344CB8AC3E}">
        <p14:creationId xmlns:p14="http://schemas.microsoft.com/office/powerpoint/2010/main" val="42300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F60BA-163A-4730-A591-74E2DCB5EDF5}" type="slidenum">
              <a:rPr lang="en-US" smtClean="0"/>
              <a:t>13</a:t>
            </a:fld>
            <a:endParaRPr lang="en-US"/>
          </a:p>
        </p:txBody>
      </p:sp>
    </p:spTree>
    <p:extLst>
      <p:ext uri="{BB962C8B-B14F-4D97-AF65-F5344CB8AC3E}">
        <p14:creationId xmlns:p14="http://schemas.microsoft.com/office/powerpoint/2010/main" val="1266616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F60BA-163A-4730-A591-74E2DCB5EDF5}" type="slidenum">
              <a:rPr lang="en-US" smtClean="0"/>
              <a:t>14</a:t>
            </a:fld>
            <a:endParaRPr lang="en-US"/>
          </a:p>
        </p:txBody>
      </p:sp>
    </p:spTree>
    <p:extLst>
      <p:ext uri="{BB962C8B-B14F-4D97-AF65-F5344CB8AC3E}">
        <p14:creationId xmlns:p14="http://schemas.microsoft.com/office/powerpoint/2010/main" val="309456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F60BA-163A-4730-A591-74E2DCB5EDF5}" type="slidenum">
              <a:rPr lang="en-US" smtClean="0"/>
              <a:t>15</a:t>
            </a:fld>
            <a:endParaRPr lang="en-US"/>
          </a:p>
        </p:txBody>
      </p:sp>
    </p:spTree>
    <p:extLst>
      <p:ext uri="{BB962C8B-B14F-4D97-AF65-F5344CB8AC3E}">
        <p14:creationId xmlns:p14="http://schemas.microsoft.com/office/powerpoint/2010/main" val="1395963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F60BA-163A-4730-A591-74E2DCB5EDF5}" type="slidenum">
              <a:rPr lang="en-US" smtClean="0"/>
              <a:t>16</a:t>
            </a:fld>
            <a:endParaRPr lang="en-US"/>
          </a:p>
        </p:txBody>
      </p:sp>
    </p:spTree>
    <p:extLst>
      <p:ext uri="{BB962C8B-B14F-4D97-AF65-F5344CB8AC3E}">
        <p14:creationId xmlns:p14="http://schemas.microsoft.com/office/powerpoint/2010/main" val="196980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F60BA-163A-4730-A591-74E2DCB5EDF5}" type="slidenum">
              <a:rPr lang="en-US" smtClean="0"/>
              <a:t>17</a:t>
            </a:fld>
            <a:endParaRPr lang="en-US"/>
          </a:p>
        </p:txBody>
      </p:sp>
    </p:spTree>
    <p:extLst>
      <p:ext uri="{BB962C8B-B14F-4D97-AF65-F5344CB8AC3E}">
        <p14:creationId xmlns:p14="http://schemas.microsoft.com/office/powerpoint/2010/main" val="2378697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F60BA-163A-4730-A591-74E2DCB5EDF5}" type="slidenum">
              <a:rPr lang="en-US" smtClean="0"/>
              <a:t>18</a:t>
            </a:fld>
            <a:endParaRPr lang="en-US"/>
          </a:p>
        </p:txBody>
      </p:sp>
    </p:spTree>
    <p:extLst>
      <p:ext uri="{BB962C8B-B14F-4D97-AF65-F5344CB8AC3E}">
        <p14:creationId xmlns:p14="http://schemas.microsoft.com/office/powerpoint/2010/main" val="2946103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F60BA-163A-4730-A591-74E2DCB5EDF5}" type="slidenum">
              <a:rPr lang="en-US" smtClean="0"/>
              <a:t>19</a:t>
            </a:fld>
            <a:endParaRPr lang="en-US"/>
          </a:p>
        </p:txBody>
      </p:sp>
    </p:spTree>
    <p:extLst>
      <p:ext uri="{BB962C8B-B14F-4D97-AF65-F5344CB8AC3E}">
        <p14:creationId xmlns:p14="http://schemas.microsoft.com/office/powerpoint/2010/main" val="3865561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F60BA-163A-4730-A591-74E2DCB5EDF5}" type="slidenum">
              <a:rPr lang="en-US" smtClean="0"/>
              <a:t>2</a:t>
            </a:fld>
            <a:endParaRPr lang="en-US"/>
          </a:p>
        </p:txBody>
      </p:sp>
    </p:spTree>
    <p:extLst>
      <p:ext uri="{BB962C8B-B14F-4D97-AF65-F5344CB8AC3E}">
        <p14:creationId xmlns:p14="http://schemas.microsoft.com/office/powerpoint/2010/main" val="152102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F60BA-163A-4730-A591-74E2DCB5EDF5}" type="slidenum">
              <a:rPr lang="en-US" smtClean="0"/>
              <a:t>20</a:t>
            </a:fld>
            <a:endParaRPr lang="en-US"/>
          </a:p>
        </p:txBody>
      </p:sp>
    </p:spTree>
    <p:extLst>
      <p:ext uri="{BB962C8B-B14F-4D97-AF65-F5344CB8AC3E}">
        <p14:creationId xmlns:p14="http://schemas.microsoft.com/office/powerpoint/2010/main" val="1459440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F60BA-163A-4730-A591-74E2DCB5EDF5}" type="slidenum">
              <a:rPr lang="en-US" smtClean="0"/>
              <a:t>21</a:t>
            </a:fld>
            <a:endParaRPr lang="en-US"/>
          </a:p>
        </p:txBody>
      </p:sp>
    </p:spTree>
    <p:extLst>
      <p:ext uri="{BB962C8B-B14F-4D97-AF65-F5344CB8AC3E}">
        <p14:creationId xmlns:p14="http://schemas.microsoft.com/office/powerpoint/2010/main" val="380621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F60BA-163A-4730-A591-74E2DCB5EDF5}" type="slidenum">
              <a:rPr lang="en-US" smtClean="0"/>
              <a:t>3</a:t>
            </a:fld>
            <a:endParaRPr lang="en-US"/>
          </a:p>
        </p:txBody>
      </p:sp>
    </p:spTree>
    <p:extLst>
      <p:ext uri="{BB962C8B-B14F-4D97-AF65-F5344CB8AC3E}">
        <p14:creationId xmlns:p14="http://schemas.microsoft.com/office/powerpoint/2010/main" val="311008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6F60BA-163A-4730-A591-74E2DCB5E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042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F60BA-163A-4730-A591-74E2DCB5EDF5}" type="slidenum">
              <a:rPr lang="en-US" smtClean="0"/>
              <a:t>5</a:t>
            </a:fld>
            <a:endParaRPr lang="en-US"/>
          </a:p>
        </p:txBody>
      </p:sp>
    </p:spTree>
    <p:extLst>
      <p:ext uri="{BB962C8B-B14F-4D97-AF65-F5344CB8AC3E}">
        <p14:creationId xmlns:p14="http://schemas.microsoft.com/office/powerpoint/2010/main" val="149048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F60BA-163A-4730-A591-74E2DCB5EDF5}" type="slidenum">
              <a:rPr lang="en-US" smtClean="0"/>
              <a:t>6</a:t>
            </a:fld>
            <a:endParaRPr lang="en-US"/>
          </a:p>
        </p:txBody>
      </p:sp>
    </p:spTree>
    <p:extLst>
      <p:ext uri="{BB962C8B-B14F-4D97-AF65-F5344CB8AC3E}">
        <p14:creationId xmlns:p14="http://schemas.microsoft.com/office/powerpoint/2010/main" val="286810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F60BA-163A-4730-A591-74E2DCB5EDF5}" type="slidenum">
              <a:rPr lang="en-US" smtClean="0"/>
              <a:t>7</a:t>
            </a:fld>
            <a:endParaRPr lang="en-US"/>
          </a:p>
        </p:txBody>
      </p:sp>
    </p:spTree>
    <p:extLst>
      <p:ext uri="{BB962C8B-B14F-4D97-AF65-F5344CB8AC3E}">
        <p14:creationId xmlns:p14="http://schemas.microsoft.com/office/powerpoint/2010/main" val="2633065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F60BA-163A-4730-A591-74E2DCB5EDF5}" type="slidenum">
              <a:rPr lang="en-US" smtClean="0"/>
              <a:t>8</a:t>
            </a:fld>
            <a:endParaRPr lang="en-US"/>
          </a:p>
        </p:txBody>
      </p:sp>
    </p:spTree>
    <p:extLst>
      <p:ext uri="{BB962C8B-B14F-4D97-AF65-F5344CB8AC3E}">
        <p14:creationId xmlns:p14="http://schemas.microsoft.com/office/powerpoint/2010/main" val="13942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F60BA-163A-4730-A591-74E2DCB5EDF5}" type="slidenum">
              <a:rPr lang="en-US" smtClean="0"/>
              <a:t>9</a:t>
            </a:fld>
            <a:endParaRPr lang="en-US"/>
          </a:p>
        </p:txBody>
      </p:sp>
    </p:spTree>
    <p:extLst>
      <p:ext uri="{BB962C8B-B14F-4D97-AF65-F5344CB8AC3E}">
        <p14:creationId xmlns:p14="http://schemas.microsoft.com/office/powerpoint/2010/main" val="1491051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8/7/2019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8/7/2019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mailto:joann.mcmanus@nebraska.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852442" y="1676972"/>
            <a:ext cx="3194968" cy="1672140"/>
          </a:xfrm>
        </p:spPr>
        <p:txBody>
          <a:bodyPr/>
          <a:lstStyle/>
          <a:p>
            <a:r>
              <a:rPr lang="en-US" dirty="0"/>
              <a:t>Nebraska</a:t>
            </a:r>
          </a:p>
        </p:txBody>
      </p:sp>
      <p:pic>
        <p:nvPicPr>
          <p:cNvPr id="2" name="Picture 1"/>
          <p:cNvPicPr>
            <a:picLocks noChangeAspect="1"/>
          </p:cNvPicPr>
          <p:nvPr/>
        </p:nvPicPr>
        <p:blipFill>
          <a:blip r:embed="rId3"/>
          <a:stretch>
            <a:fillRect/>
          </a:stretch>
        </p:blipFill>
        <p:spPr>
          <a:xfrm>
            <a:off x="1557349" y="310622"/>
            <a:ext cx="8166514" cy="2390882"/>
          </a:xfrm>
          <a:prstGeom prst="rect">
            <a:avLst/>
          </a:prstGeom>
        </p:spPr>
      </p:pic>
      <p:sp>
        <p:nvSpPr>
          <p:cNvPr id="3" name="TextBox 2"/>
          <p:cNvSpPr txBox="1"/>
          <p:nvPr/>
        </p:nvSpPr>
        <p:spPr>
          <a:xfrm>
            <a:off x="661012" y="4627084"/>
            <a:ext cx="10851615" cy="369332"/>
          </a:xfrm>
          <a:prstGeom prst="rect">
            <a:avLst/>
          </a:prstGeom>
          <a:noFill/>
        </p:spPr>
        <p:txBody>
          <a:bodyPr wrap="square" rtlCol="0">
            <a:spAutoFit/>
          </a:bodyPr>
          <a:lstStyle/>
          <a:p>
            <a:r>
              <a:rPr lang="en-US" dirty="0"/>
              <a:t>Train the</a:t>
            </a:r>
          </a:p>
        </p:txBody>
      </p:sp>
      <p:sp>
        <p:nvSpPr>
          <p:cNvPr id="4" name="TextBox 3"/>
          <p:cNvSpPr txBox="1"/>
          <p:nvPr/>
        </p:nvSpPr>
        <p:spPr>
          <a:xfrm>
            <a:off x="985114" y="2872101"/>
            <a:ext cx="10377889" cy="3293209"/>
          </a:xfrm>
          <a:prstGeom prst="rect">
            <a:avLst/>
          </a:prstGeom>
          <a:noFill/>
        </p:spPr>
        <p:txBody>
          <a:bodyPr wrap="square" rtlCol="0">
            <a:spAutoFit/>
          </a:bodyPr>
          <a:lstStyle/>
          <a:p>
            <a:pPr algn="ctr"/>
            <a:r>
              <a:rPr lang="en-US" sz="6000" dirty="0" smtClean="0">
                <a:solidFill>
                  <a:schemeClr val="bg1"/>
                </a:solidFill>
              </a:rPr>
              <a:t>		Library Innovation Studios</a:t>
            </a:r>
          </a:p>
          <a:p>
            <a:pPr algn="ctr"/>
            <a:r>
              <a:rPr lang="en-US" sz="6000" dirty="0">
                <a:solidFill>
                  <a:schemeClr val="bg1"/>
                </a:solidFill>
              </a:rPr>
              <a:t>Policies</a:t>
            </a:r>
          </a:p>
          <a:p>
            <a:r>
              <a:rPr lang="en-US" sz="4400" i="1" dirty="0" smtClean="0">
                <a:solidFill>
                  <a:schemeClr val="bg1"/>
                </a:solidFill>
              </a:rPr>
              <a:t>Presented </a:t>
            </a:r>
            <a:r>
              <a:rPr lang="en-US" sz="4400" i="1" dirty="0">
                <a:solidFill>
                  <a:schemeClr val="bg1"/>
                </a:solidFill>
              </a:rPr>
              <a:t>by: </a:t>
            </a:r>
            <a:r>
              <a:rPr lang="en-US" sz="4400" i="1" dirty="0" smtClean="0">
                <a:solidFill>
                  <a:schemeClr val="bg1"/>
                </a:solidFill>
              </a:rPr>
              <a:t>  Devra Dragos,</a:t>
            </a:r>
          </a:p>
          <a:p>
            <a:r>
              <a:rPr lang="en-US" sz="4400" i="1" dirty="0">
                <a:solidFill>
                  <a:schemeClr val="bg1"/>
                </a:solidFill>
              </a:rPr>
              <a:t>	</a:t>
            </a:r>
            <a:r>
              <a:rPr lang="en-US" sz="4400" i="1" dirty="0" smtClean="0">
                <a:solidFill>
                  <a:schemeClr val="bg1"/>
                </a:solidFill>
              </a:rPr>
              <a:t>			JoAnn McManus, &amp; Max Wheeler</a:t>
            </a:r>
            <a:endParaRPr lang="en-US" sz="4400" i="1" dirty="0">
              <a:solidFill>
                <a:schemeClr val="bg1"/>
              </a:solidFill>
            </a:endParaRPr>
          </a:p>
        </p:txBody>
      </p:sp>
    </p:spTree>
    <p:extLst>
      <p:ext uri="{BB962C8B-B14F-4D97-AF65-F5344CB8AC3E}">
        <p14:creationId xmlns:p14="http://schemas.microsoft.com/office/powerpoint/2010/main" val="377769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852442" y="1688124"/>
            <a:ext cx="3194968" cy="1672140"/>
          </a:xfrm>
        </p:spPr>
        <p:txBody>
          <a:bodyPr/>
          <a:lstStyle/>
          <a:p>
            <a:r>
              <a:rPr lang="en-US" dirty="0"/>
              <a:t>Nebraska</a:t>
            </a:r>
          </a:p>
        </p:txBody>
      </p:sp>
      <p:sp>
        <p:nvSpPr>
          <p:cNvPr id="2" name="TextBox 1"/>
          <p:cNvSpPr txBox="1"/>
          <p:nvPr/>
        </p:nvSpPr>
        <p:spPr>
          <a:xfrm>
            <a:off x="914400" y="561860"/>
            <a:ext cx="10256704" cy="6114362"/>
          </a:xfrm>
          <a:prstGeom prst="rect">
            <a:avLst/>
          </a:prstGeom>
          <a:noFill/>
        </p:spPr>
        <p:txBody>
          <a:bodyPr wrap="square" rtlCol="0">
            <a:spAutoFit/>
          </a:bodyPr>
          <a:lstStyle/>
          <a:p>
            <a:endParaRPr lang="en-US"/>
          </a:p>
        </p:txBody>
      </p:sp>
      <p:sp>
        <p:nvSpPr>
          <p:cNvPr id="3" name="TextBox 2"/>
          <p:cNvSpPr txBox="1"/>
          <p:nvPr/>
        </p:nvSpPr>
        <p:spPr>
          <a:xfrm>
            <a:off x="914400" y="420116"/>
            <a:ext cx="10682868" cy="6186309"/>
          </a:xfrm>
          <a:prstGeom prst="rect">
            <a:avLst/>
          </a:prstGeom>
          <a:noFill/>
        </p:spPr>
        <p:txBody>
          <a:bodyPr wrap="square" rtlCol="0">
            <a:spAutoFit/>
          </a:bodyPr>
          <a:lstStyle/>
          <a:p>
            <a:pPr marL="1028700" lvl="1" indent="-571500">
              <a:buFont typeface="Arial" panose="020B0604020202020204" pitchFamily="34" charset="0"/>
              <a:buChar char="•"/>
            </a:pPr>
            <a:r>
              <a:rPr lang="en-US" sz="3600" dirty="0">
                <a:solidFill>
                  <a:schemeClr val="bg1"/>
                </a:solidFill>
              </a:rPr>
              <a:t>All makers must sign-in at the front desk before using Studio equipment. </a:t>
            </a:r>
            <a:r>
              <a:rPr lang="en-US" sz="3600" dirty="0" smtClean="0">
                <a:solidFill>
                  <a:schemeClr val="bg1"/>
                </a:solidFill>
              </a:rPr>
              <a:t>(Optional)</a:t>
            </a:r>
            <a:endParaRPr lang="en-US" sz="3600" dirty="0">
              <a:solidFill>
                <a:schemeClr val="bg1"/>
              </a:solidFill>
            </a:endParaRPr>
          </a:p>
          <a:p>
            <a:pPr marL="1028700" lvl="1" indent="-571500">
              <a:buFont typeface="Arial" panose="020B0604020202020204" pitchFamily="34" charset="0"/>
              <a:buChar char="•"/>
            </a:pPr>
            <a:r>
              <a:rPr lang="en-US" sz="3600" dirty="0">
                <a:solidFill>
                  <a:schemeClr val="bg1"/>
                </a:solidFill>
              </a:rPr>
              <a:t>The Library may establish a Studio equipment reservation system. </a:t>
            </a:r>
          </a:p>
          <a:p>
            <a:pPr marL="1028700" lvl="1" indent="-571500">
              <a:buFont typeface="Arial" panose="020B0604020202020204" pitchFamily="34" charset="0"/>
              <a:buChar char="•"/>
            </a:pPr>
            <a:r>
              <a:rPr lang="en-US" sz="3600" dirty="0">
                <a:solidFill>
                  <a:schemeClr val="bg1"/>
                </a:solidFill>
              </a:rPr>
              <a:t>The Library may restrict the amount of time that makers are permitted (per day and/or per week) on any piece of equipment. </a:t>
            </a:r>
          </a:p>
          <a:p>
            <a:pPr marL="1028700" lvl="1" indent="-571500">
              <a:buFont typeface="Arial" panose="020B0604020202020204" pitchFamily="34" charset="0"/>
              <a:buChar char="•"/>
            </a:pPr>
            <a:r>
              <a:rPr lang="en-US" sz="3600" dirty="0">
                <a:solidFill>
                  <a:schemeClr val="bg1"/>
                </a:solidFill>
              </a:rPr>
              <a:t>If no reservation system is used, equipment will be available on first come, first served basis. However, time limits may be imposed.</a:t>
            </a:r>
          </a:p>
          <a:p>
            <a:pPr marL="1028700" lvl="1" indent="-571500">
              <a:buFont typeface="Arial" panose="020B0604020202020204" pitchFamily="34" charset="0"/>
              <a:buChar char="•"/>
            </a:pPr>
            <a:endParaRPr lang="en-US" sz="3600" dirty="0">
              <a:solidFill>
                <a:schemeClr val="bg1"/>
              </a:solidFill>
            </a:endParaRPr>
          </a:p>
        </p:txBody>
      </p:sp>
    </p:spTree>
    <p:extLst>
      <p:ext uri="{BB962C8B-B14F-4D97-AF65-F5344CB8AC3E}">
        <p14:creationId xmlns:p14="http://schemas.microsoft.com/office/powerpoint/2010/main" val="2095361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852442" y="1688124"/>
            <a:ext cx="3194968" cy="1672140"/>
          </a:xfrm>
        </p:spPr>
        <p:txBody>
          <a:bodyPr/>
          <a:lstStyle/>
          <a:p>
            <a:r>
              <a:rPr lang="en-US" dirty="0"/>
              <a:t>Nebraska</a:t>
            </a:r>
          </a:p>
        </p:txBody>
      </p:sp>
      <p:sp>
        <p:nvSpPr>
          <p:cNvPr id="2" name="TextBox 1"/>
          <p:cNvSpPr txBox="1"/>
          <p:nvPr/>
        </p:nvSpPr>
        <p:spPr>
          <a:xfrm>
            <a:off x="914400" y="561860"/>
            <a:ext cx="10256704" cy="6114362"/>
          </a:xfrm>
          <a:prstGeom prst="rect">
            <a:avLst/>
          </a:prstGeom>
          <a:noFill/>
        </p:spPr>
        <p:txBody>
          <a:bodyPr wrap="square" rtlCol="0">
            <a:spAutoFit/>
          </a:bodyPr>
          <a:lstStyle/>
          <a:p>
            <a:endParaRPr lang="en-US"/>
          </a:p>
        </p:txBody>
      </p:sp>
      <p:sp>
        <p:nvSpPr>
          <p:cNvPr id="3" name="TextBox 2"/>
          <p:cNvSpPr txBox="1"/>
          <p:nvPr/>
        </p:nvSpPr>
        <p:spPr>
          <a:xfrm>
            <a:off x="814039" y="802888"/>
            <a:ext cx="10682868" cy="6186309"/>
          </a:xfrm>
          <a:prstGeom prst="rect">
            <a:avLst/>
          </a:prstGeom>
          <a:noFill/>
        </p:spPr>
        <p:txBody>
          <a:bodyPr wrap="square" rtlCol="0">
            <a:spAutoFit/>
          </a:bodyPr>
          <a:lstStyle/>
          <a:p>
            <a:pPr marL="1028700" lvl="1" indent="-571500">
              <a:buFont typeface="Arial" panose="020B0604020202020204" pitchFamily="34" charset="0"/>
              <a:buChar char="•"/>
            </a:pPr>
            <a:r>
              <a:rPr lang="en-US" sz="3600" dirty="0">
                <a:solidFill>
                  <a:schemeClr val="bg1"/>
                </a:solidFill>
              </a:rPr>
              <a:t>Some Studio Equipment must never leave the library during the hosting period. </a:t>
            </a:r>
          </a:p>
          <a:p>
            <a:pPr marL="1028700" lvl="1" indent="-571500">
              <a:buFont typeface="Arial" panose="020B0604020202020204" pitchFamily="34" charset="0"/>
              <a:buChar char="•"/>
            </a:pPr>
            <a:endParaRPr lang="en-US" sz="3600" dirty="0">
              <a:solidFill>
                <a:schemeClr val="bg1"/>
              </a:solidFill>
            </a:endParaRPr>
          </a:p>
          <a:p>
            <a:pPr marL="1028700" lvl="1" indent="-571500">
              <a:buFont typeface="Arial" panose="020B0604020202020204" pitchFamily="34" charset="0"/>
              <a:buChar char="•"/>
            </a:pPr>
            <a:r>
              <a:rPr lang="en-US" sz="3600" dirty="0">
                <a:solidFill>
                  <a:schemeClr val="bg1"/>
                </a:solidFill>
              </a:rPr>
              <a:t>Other equipment may be removed for programming or promotion by local project partners. </a:t>
            </a:r>
          </a:p>
          <a:p>
            <a:pPr marL="1028700" lvl="1" indent="-571500">
              <a:buFont typeface="Arial" panose="020B0604020202020204" pitchFamily="34" charset="0"/>
              <a:buChar char="•"/>
            </a:pPr>
            <a:endParaRPr lang="en-US" sz="3600" dirty="0">
              <a:solidFill>
                <a:schemeClr val="bg1"/>
              </a:solidFill>
            </a:endParaRPr>
          </a:p>
          <a:p>
            <a:pPr marL="1028700" lvl="1" indent="-571500">
              <a:buFont typeface="Arial" panose="020B0604020202020204" pitchFamily="34" charset="0"/>
              <a:buChar char="•"/>
            </a:pPr>
            <a:r>
              <a:rPr lang="en-US" sz="3600" dirty="0">
                <a:solidFill>
                  <a:schemeClr val="bg1"/>
                </a:solidFill>
              </a:rPr>
              <a:t>A select few items could be checked out by patrons if the library wishes to do that. (see </a:t>
            </a:r>
            <a:r>
              <a:rPr lang="en-US" sz="3600" dirty="0" smtClean="0">
                <a:solidFill>
                  <a:schemeClr val="bg1"/>
                </a:solidFill>
              </a:rPr>
              <a:t>chart in policies document available to host libraries)</a:t>
            </a:r>
            <a:endParaRPr lang="en-US" sz="3600" dirty="0">
              <a:solidFill>
                <a:schemeClr val="bg1"/>
              </a:solidFill>
            </a:endParaRPr>
          </a:p>
          <a:p>
            <a:pPr marL="1028700" lvl="1" indent="-571500">
              <a:buFont typeface="Arial" panose="020B0604020202020204" pitchFamily="34" charset="0"/>
              <a:buChar char="•"/>
            </a:pPr>
            <a:endParaRPr lang="en-US" sz="3600" dirty="0">
              <a:solidFill>
                <a:schemeClr val="bg1"/>
              </a:solidFill>
            </a:endParaRPr>
          </a:p>
        </p:txBody>
      </p:sp>
    </p:spTree>
    <p:extLst>
      <p:ext uri="{BB962C8B-B14F-4D97-AF65-F5344CB8AC3E}">
        <p14:creationId xmlns:p14="http://schemas.microsoft.com/office/powerpoint/2010/main" val="943893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852442" y="1688124"/>
            <a:ext cx="3194968" cy="1672140"/>
          </a:xfrm>
        </p:spPr>
        <p:txBody>
          <a:bodyPr/>
          <a:lstStyle/>
          <a:p>
            <a:r>
              <a:rPr lang="en-US" dirty="0"/>
              <a:t>Nebraska</a:t>
            </a:r>
          </a:p>
        </p:txBody>
      </p:sp>
      <p:sp>
        <p:nvSpPr>
          <p:cNvPr id="2" name="TextBox 1"/>
          <p:cNvSpPr txBox="1"/>
          <p:nvPr/>
        </p:nvSpPr>
        <p:spPr>
          <a:xfrm>
            <a:off x="914400" y="561860"/>
            <a:ext cx="10256704" cy="6114362"/>
          </a:xfrm>
          <a:prstGeom prst="rect">
            <a:avLst/>
          </a:prstGeom>
          <a:noFill/>
        </p:spPr>
        <p:txBody>
          <a:bodyPr wrap="square" rtlCol="0">
            <a:spAutoFit/>
          </a:bodyPr>
          <a:lstStyle/>
          <a:p>
            <a:endParaRPr lang="en-US"/>
          </a:p>
        </p:txBody>
      </p:sp>
      <p:sp>
        <p:nvSpPr>
          <p:cNvPr id="3" name="TextBox 2"/>
          <p:cNvSpPr txBox="1"/>
          <p:nvPr/>
        </p:nvSpPr>
        <p:spPr>
          <a:xfrm>
            <a:off x="814039" y="802888"/>
            <a:ext cx="10682868" cy="1200329"/>
          </a:xfrm>
          <a:prstGeom prst="rect">
            <a:avLst/>
          </a:prstGeom>
          <a:noFill/>
        </p:spPr>
        <p:txBody>
          <a:bodyPr wrap="square" rtlCol="0">
            <a:spAutoFit/>
          </a:bodyPr>
          <a:lstStyle/>
          <a:p>
            <a:pPr marL="1028700" lvl="1" indent="-571500">
              <a:buFont typeface="Arial" panose="020B0604020202020204" pitchFamily="34" charset="0"/>
              <a:buChar char="•"/>
            </a:pPr>
            <a:endParaRPr lang="en-US" sz="3600" dirty="0">
              <a:solidFill>
                <a:schemeClr val="bg1"/>
              </a:solidFill>
            </a:endParaRPr>
          </a:p>
          <a:p>
            <a:pPr marL="1028700" lvl="1" indent="-571500">
              <a:buFont typeface="Arial" panose="020B0604020202020204" pitchFamily="34" charset="0"/>
              <a:buChar char="•"/>
            </a:pPr>
            <a:endParaRPr lang="en-US" sz="3600" dirty="0">
              <a:solidFill>
                <a:schemeClr val="bg1"/>
              </a:solidFill>
            </a:endParaRPr>
          </a:p>
        </p:txBody>
      </p:sp>
      <p:sp>
        <p:nvSpPr>
          <p:cNvPr id="5" name="TextBox 4">
            <a:extLst>
              <a:ext uri="{FF2B5EF4-FFF2-40B4-BE49-F238E27FC236}">
                <a16:creationId xmlns:a16="http://schemas.microsoft.com/office/drawing/2014/main" id="{731608AE-8076-4EFF-A9DD-04B9A984FEFF}"/>
              </a:ext>
            </a:extLst>
          </p:cNvPr>
          <p:cNvSpPr txBox="1"/>
          <p:nvPr/>
        </p:nvSpPr>
        <p:spPr>
          <a:xfrm>
            <a:off x="1066800" y="714260"/>
            <a:ext cx="10256704" cy="6114362"/>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A007C521-5AAC-49A8-898D-CABB167912B1}"/>
              </a:ext>
            </a:extLst>
          </p:cNvPr>
          <p:cNvSpPr txBox="1"/>
          <p:nvPr/>
        </p:nvSpPr>
        <p:spPr>
          <a:xfrm>
            <a:off x="1020896" y="743638"/>
            <a:ext cx="10256704" cy="6114362"/>
          </a:xfrm>
          <a:prstGeom prst="rect">
            <a:avLst/>
          </a:prstGeom>
          <a:noFill/>
        </p:spPr>
        <p:txBody>
          <a:bodyPr wrap="square" rtlCol="0">
            <a:spAutoFit/>
          </a:bodyPr>
          <a:lstStyle/>
          <a:p>
            <a:endParaRPr lang="en-US"/>
          </a:p>
        </p:txBody>
      </p:sp>
      <p:sp>
        <p:nvSpPr>
          <p:cNvPr id="8" name="TextBox 7">
            <a:extLst>
              <a:ext uri="{FF2B5EF4-FFF2-40B4-BE49-F238E27FC236}">
                <a16:creationId xmlns:a16="http://schemas.microsoft.com/office/drawing/2014/main" id="{4964EF3F-6DB3-4B10-8E7A-1EE96B0E78D5}"/>
              </a:ext>
            </a:extLst>
          </p:cNvPr>
          <p:cNvSpPr txBox="1"/>
          <p:nvPr/>
        </p:nvSpPr>
        <p:spPr>
          <a:xfrm>
            <a:off x="1066800" y="676007"/>
            <a:ext cx="10256704" cy="6114362"/>
          </a:xfrm>
          <a:prstGeom prst="rect">
            <a:avLst/>
          </a:prstGeom>
          <a:noFill/>
        </p:spPr>
        <p:txBody>
          <a:bodyPr wrap="square" rtlCol="0">
            <a:spAutoFit/>
          </a:bodyPr>
          <a:lstStyle/>
          <a:p>
            <a:endParaRPr lang="en-US"/>
          </a:p>
        </p:txBody>
      </p:sp>
      <p:pic>
        <p:nvPicPr>
          <p:cNvPr id="15" name="Picture 14"/>
          <p:cNvPicPr>
            <a:picLocks noChangeAspect="1"/>
          </p:cNvPicPr>
          <p:nvPr/>
        </p:nvPicPr>
        <p:blipFill>
          <a:blip r:embed="rId3"/>
          <a:stretch>
            <a:fillRect/>
          </a:stretch>
        </p:blipFill>
        <p:spPr>
          <a:xfrm>
            <a:off x="2424571" y="390905"/>
            <a:ext cx="7342857" cy="6076190"/>
          </a:xfrm>
          <a:prstGeom prst="rect">
            <a:avLst/>
          </a:prstGeom>
        </p:spPr>
      </p:pic>
    </p:spTree>
    <p:extLst>
      <p:ext uri="{BB962C8B-B14F-4D97-AF65-F5344CB8AC3E}">
        <p14:creationId xmlns:p14="http://schemas.microsoft.com/office/powerpoint/2010/main" val="677594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852442" y="1688124"/>
            <a:ext cx="3194968" cy="1672140"/>
          </a:xfrm>
        </p:spPr>
        <p:txBody>
          <a:bodyPr/>
          <a:lstStyle/>
          <a:p>
            <a:r>
              <a:rPr lang="en-US" dirty="0"/>
              <a:t>Nebraska</a:t>
            </a:r>
          </a:p>
        </p:txBody>
      </p:sp>
      <p:sp>
        <p:nvSpPr>
          <p:cNvPr id="2" name="TextBox 1"/>
          <p:cNvSpPr txBox="1"/>
          <p:nvPr/>
        </p:nvSpPr>
        <p:spPr>
          <a:xfrm>
            <a:off x="814039" y="561860"/>
            <a:ext cx="10256704" cy="6114362"/>
          </a:xfrm>
          <a:prstGeom prst="rect">
            <a:avLst/>
          </a:prstGeom>
          <a:noFill/>
        </p:spPr>
        <p:txBody>
          <a:bodyPr wrap="square" rtlCol="0">
            <a:spAutoFit/>
          </a:bodyPr>
          <a:lstStyle/>
          <a:p>
            <a:endParaRPr lang="en-US"/>
          </a:p>
        </p:txBody>
      </p:sp>
      <p:sp>
        <p:nvSpPr>
          <p:cNvPr id="3" name="TextBox 2"/>
          <p:cNvSpPr txBox="1"/>
          <p:nvPr/>
        </p:nvSpPr>
        <p:spPr>
          <a:xfrm>
            <a:off x="1037322" y="919846"/>
            <a:ext cx="10682868" cy="5632311"/>
          </a:xfrm>
          <a:prstGeom prst="rect">
            <a:avLst/>
          </a:prstGeom>
          <a:noFill/>
        </p:spPr>
        <p:txBody>
          <a:bodyPr wrap="square" rtlCol="0">
            <a:spAutoFit/>
          </a:bodyPr>
          <a:lstStyle/>
          <a:p>
            <a:pPr lvl="1"/>
            <a:r>
              <a:rPr lang="en-US" sz="3600" dirty="0">
                <a:solidFill>
                  <a:schemeClr val="bg1"/>
                </a:solidFill>
              </a:rPr>
              <a:t>The maker should not use Studio equipment to create or modify objects that are:</a:t>
            </a:r>
          </a:p>
          <a:p>
            <a:pPr lvl="1"/>
            <a:r>
              <a:rPr lang="en-US" sz="3600" dirty="0">
                <a:solidFill>
                  <a:schemeClr val="bg1"/>
                </a:solidFill>
              </a:rPr>
              <a:t>  *	Prohibited by local, state, or federal law,</a:t>
            </a:r>
          </a:p>
          <a:p>
            <a:pPr lvl="1"/>
            <a:r>
              <a:rPr lang="en-US" sz="3600" dirty="0">
                <a:solidFill>
                  <a:schemeClr val="bg1"/>
                </a:solidFill>
              </a:rPr>
              <a:t>  *	Unsafe, harmful, dangerous, or pose a perceived or 	immediate threat to the well-being of others (this 	</a:t>
            </a:r>
            <a:r>
              <a:rPr lang="en-US" sz="3600" dirty="0" smtClean="0">
                <a:solidFill>
                  <a:schemeClr val="bg1"/>
                </a:solidFill>
              </a:rPr>
              <a:t>means perceived </a:t>
            </a:r>
            <a:r>
              <a:rPr lang="en-US" sz="3600" dirty="0">
                <a:solidFill>
                  <a:schemeClr val="bg1"/>
                </a:solidFill>
              </a:rPr>
              <a:t>or real weapons of any </a:t>
            </a:r>
            <a:r>
              <a:rPr lang="en-US" sz="3600" dirty="0" smtClean="0">
                <a:solidFill>
                  <a:schemeClr val="bg1"/>
                </a:solidFill>
              </a:rPr>
              <a:t>kind, </a:t>
            </a:r>
          </a:p>
          <a:p>
            <a:pPr lvl="1"/>
            <a:r>
              <a:rPr lang="en-US" sz="3600">
                <a:solidFill>
                  <a:schemeClr val="bg1"/>
                </a:solidFill>
              </a:rPr>
              <a:t> </a:t>
            </a:r>
            <a:r>
              <a:rPr lang="en-US" sz="3600" smtClean="0">
                <a:solidFill>
                  <a:schemeClr val="bg1"/>
                </a:solidFill>
              </a:rPr>
              <a:t>   including </a:t>
            </a:r>
            <a:r>
              <a:rPr lang="en-US" sz="3600" dirty="0" smtClean="0">
                <a:solidFill>
                  <a:schemeClr val="bg1"/>
                </a:solidFill>
              </a:rPr>
              <a:t>toy weapons). </a:t>
            </a:r>
            <a:endParaRPr lang="en-US" sz="3600" dirty="0">
              <a:solidFill>
                <a:schemeClr val="bg1"/>
              </a:solidFill>
            </a:endParaRPr>
          </a:p>
          <a:p>
            <a:pPr lvl="1"/>
            <a:r>
              <a:rPr lang="en-US" sz="3600" dirty="0">
                <a:solidFill>
                  <a:schemeClr val="bg1"/>
                </a:solidFill>
              </a:rPr>
              <a:t>  *Obscene or otherwise inappropriate for the Studio 	and library environment.</a:t>
            </a:r>
          </a:p>
          <a:p>
            <a:pPr marL="1028700" lvl="1" indent="-571500">
              <a:buFont typeface="Arial" panose="020B0604020202020204" pitchFamily="34" charset="0"/>
              <a:buChar char="•"/>
            </a:pPr>
            <a:endParaRPr lang="en-US" sz="3600" dirty="0">
              <a:solidFill>
                <a:schemeClr val="bg1"/>
              </a:solidFill>
            </a:endParaRPr>
          </a:p>
        </p:txBody>
      </p:sp>
    </p:spTree>
    <p:extLst>
      <p:ext uri="{BB962C8B-B14F-4D97-AF65-F5344CB8AC3E}">
        <p14:creationId xmlns:p14="http://schemas.microsoft.com/office/powerpoint/2010/main" val="462096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852442" y="1688124"/>
            <a:ext cx="3194968" cy="1672140"/>
          </a:xfrm>
        </p:spPr>
        <p:txBody>
          <a:bodyPr/>
          <a:lstStyle/>
          <a:p>
            <a:r>
              <a:rPr lang="en-US" dirty="0"/>
              <a:t>Nebraska</a:t>
            </a:r>
          </a:p>
        </p:txBody>
      </p:sp>
      <p:sp>
        <p:nvSpPr>
          <p:cNvPr id="2" name="TextBox 1"/>
          <p:cNvSpPr txBox="1"/>
          <p:nvPr/>
        </p:nvSpPr>
        <p:spPr>
          <a:xfrm>
            <a:off x="967648" y="210986"/>
            <a:ext cx="10256704" cy="6114362"/>
          </a:xfrm>
          <a:prstGeom prst="rect">
            <a:avLst/>
          </a:prstGeom>
          <a:noFill/>
        </p:spPr>
        <p:txBody>
          <a:bodyPr wrap="square" rtlCol="0">
            <a:spAutoFit/>
          </a:bodyPr>
          <a:lstStyle/>
          <a:p>
            <a:endParaRPr lang="en-US"/>
          </a:p>
        </p:txBody>
      </p:sp>
      <p:sp>
        <p:nvSpPr>
          <p:cNvPr id="3" name="TextBox 2"/>
          <p:cNvSpPr txBox="1"/>
          <p:nvPr/>
        </p:nvSpPr>
        <p:spPr>
          <a:xfrm>
            <a:off x="814039" y="802888"/>
            <a:ext cx="10682868" cy="6647974"/>
          </a:xfrm>
          <a:prstGeom prst="rect">
            <a:avLst/>
          </a:prstGeom>
          <a:noFill/>
        </p:spPr>
        <p:txBody>
          <a:bodyPr wrap="square" rtlCol="0">
            <a:spAutoFit/>
          </a:bodyPr>
          <a:lstStyle/>
          <a:p>
            <a:pPr marL="1028700" lvl="1" indent="-571500">
              <a:spcAft>
                <a:spcPts val="1200"/>
              </a:spcAft>
              <a:buFont typeface="Arial" panose="020B0604020202020204" pitchFamily="34" charset="0"/>
              <a:buChar char="•"/>
            </a:pPr>
            <a:r>
              <a:rPr lang="en-US" sz="3600" dirty="0" smtClean="0">
                <a:solidFill>
                  <a:schemeClr val="bg1"/>
                </a:solidFill>
              </a:rPr>
              <a:t>Makers </a:t>
            </a:r>
            <a:r>
              <a:rPr lang="en-US" sz="3600" dirty="0">
                <a:solidFill>
                  <a:schemeClr val="bg1"/>
                </a:solidFill>
              </a:rPr>
              <a:t>will follow all applicable intellectual property laws, including all copyright laws.</a:t>
            </a:r>
          </a:p>
          <a:p>
            <a:pPr marL="1028700" lvl="1" indent="-571500">
              <a:spcAft>
                <a:spcPts val="1200"/>
              </a:spcAft>
              <a:buFont typeface="Arial" panose="020B0604020202020204" pitchFamily="34" charset="0"/>
              <a:buChar char="•"/>
            </a:pPr>
            <a:r>
              <a:rPr lang="en-US" sz="3600" dirty="0">
                <a:solidFill>
                  <a:schemeClr val="bg1"/>
                </a:solidFill>
              </a:rPr>
              <a:t>Users must leave equipment in the same or better condition when done (exception: A Lego </a:t>
            </a:r>
            <a:r>
              <a:rPr lang="en-US" sz="3600" dirty="0" err="1" smtClean="0">
                <a:solidFill>
                  <a:schemeClr val="bg1"/>
                </a:solidFill>
              </a:rPr>
              <a:t>Mindstorms</a:t>
            </a:r>
            <a:r>
              <a:rPr lang="en-US" sz="3600" dirty="0" smtClean="0">
                <a:solidFill>
                  <a:schemeClr val="bg1"/>
                </a:solidFill>
              </a:rPr>
              <a:t> </a:t>
            </a:r>
            <a:r>
              <a:rPr lang="en-US" sz="3600" dirty="0">
                <a:solidFill>
                  <a:schemeClr val="bg1"/>
                </a:solidFill>
              </a:rPr>
              <a:t>robot created does not need to be taken apart if it fits within the gray tote.</a:t>
            </a:r>
          </a:p>
          <a:p>
            <a:pPr marL="1028700" lvl="1" indent="-571500">
              <a:buFont typeface="Arial" panose="020B0604020202020204" pitchFamily="34" charset="0"/>
              <a:buChar char="•"/>
            </a:pPr>
            <a:r>
              <a:rPr lang="en-US" sz="3600" dirty="0">
                <a:solidFill>
                  <a:schemeClr val="bg1"/>
                </a:solidFill>
              </a:rPr>
              <a:t>Makers agree to take precautions to avoid causing unnecessary mess or damage</a:t>
            </a:r>
            <a:r>
              <a:rPr lang="en-US" sz="3600" dirty="0" smtClean="0">
                <a:solidFill>
                  <a:schemeClr val="bg1"/>
                </a:solidFill>
              </a:rPr>
              <a:t>.</a:t>
            </a:r>
          </a:p>
          <a:p>
            <a:pPr marL="1028700" lvl="1" indent="-571500">
              <a:buFont typeface="Arial" panose="020B0604020202020204" pitchFamily="34" charset="0"/>
              <a:buChar char="•"/>
            </a:pPr>
            <a:r>
              <a:rPr lang="en-US" sz="3600" dirty="0">
                <a:solidFill>
                  <a:schemeClr val="bg1"/>
                </a:solidFill>
              </a:rPr>
              <a:t>No food, gum, or drinks allowed near equipment.</a:t>
            </a:r>
          </a:p>
          <a:p>
            <a:pPr marL="1028700" lvl="1" indent="-571500">
              <a:buFont typeface="Arial" panose="020B0604020202020204" pitchFamily="34" charset="0"/>
              <a:buChar char="•"/>
            </a:pPr>
            <a:endParaRPr lang="en-US" sz="3600" dirty="0">
              <a:solidFill>
                <a:schemeClr val="bg1"/>
              </a:solidFill>
            </a:endParaRPr>
          </a:p>
          <a:p>
            <a:pPr marL="1028700" lvl="1" indent="-571500">
              <a:buFont typeface="Arial" panose="020B0604020202020204" pitchFamily="34" charset="0"/>
              <a:buChar char="•"/>
            </a:pPr>
            <a:endParaRPr lang="en-US" sz="3600" dirty="0">
              <a:solidFill>
                <a:schemeClr val="bg1"/>
              </a:solidFill>
            </a:endParaRPr>
          </a:p>
        </p:txBody>
      </p:sp>
    </p:spTree>
    <p:extLst>
      <p:ext uri="{BB962C8B-B14F-4D97-AF65-F5344CB8AC3E}">
        <p14:creationId xmlns:p14="http://schemas.microsoft.com/office/powerpoint/2010/main" val="2842967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852442" y="1688124"/>
            <a:ext cx="3194968" cy="1672140"/>
          </a:xfrm>
        </p:spPr>
        <p:txBody>
          <a:bodyPr/>
          <a:lstStyle/>
          <a:p>
            <a:r>
              <a:rPr lang="en-US" dirty="0"/>
              <a:t>Nebraska</a:t>
            </a:r>
          </a:p>
        </p:txBody>
      </p:sp>
      <p:sp>
        <p:nvSpPr>
          <p:cNvPr id="2" name="TextBox 1"/>
          <p:cNvSpPr txBox="1"/>
          <p:nvPr/>
        </p:nvSpPr>
        <p:spPr>
          <a:xfrm>
            <a:off x="967648" y="210986"/>
            <a:ext cx="10256704" cy="6114362"/>
          </a:xfrm>
          <a:prstGeom prst="rect">
            <a:avLst/>
          </a:prstGeom>
          <a:noFill/>
        </p:spPr>
        <p:txBody>
          <a:bodyPr wrap="square" rtlCol="0">
            <a:spAutoFit/>
          </a:bodyPr>
          <a:lstStyle/>
          <a:p>
            <a:endParaRPr lang="en-US"/>
          </a:p>
        </p:txBody>
      </p:sp>
      <p:sp>
        <p:nvSpPr>
          <p:cNvPr id="3" name="TextBox 2"/>
          <p:cNvSpPr txBox="1"/>
          <p:nvPr/>
        </p:nvSpPr>
        <p:spPr>
          <a:xfrm>
            <a:off x="814039" y="802888"/>
            <a:ext cx="10682868" cy="4955203"/>
          </a:xfrm>
          <a:prstGeom prst="rect">
            <a:avLst/>
          </a:prstGeom>
          <a:noFill/>
        </p:spPr>
        <p:txBody>
          <a:bodyPr wrap="square" rtlCol="0">
            <a:spAutoFit/>
          </a:bodyPr>
          <a:lstStyle/>
          <a:p>
            <a:pPr marL="1028700" lvl="1" indent="-571500">
              <a:buFont typeface="Arial" panose="020B0604020202020204" pitchFamily="34" charset="0"/>
              <a:buChar char="•"/>
            </a:pPr>
            <a:r>
              <a:rPr lang="en-US" sz="3600" dirty="0" smtClean="0">
                <a:solidFill>
                  <a:schemeClr val="bg1"/>
                </a:solidFill>
              </a:rPr>
              <a:t>Library is not responsible for projects or materials left behind</a:t>
            </a:r>
          </a:p>
          <a:p>
            <a:pPr marL="1028700" lvl="1" indent="-571500">
              <a:buFont typeface="Arial" panose="020B0604020202020204" pitchFamily="34" charset="0"/>
              <a:buChar char="•"/>
            </a:pPr>
            <a:r>
              <a:rPr lang="en-US" sz="3600" dirty="0" smtClean="0">
                <a:solidFill>
                  <a:schemeClr val="bg1"/>
                </a:solidFill>
              </a:rPr>
              <a:t>Library is not responsible for digital files left on computers.</a:t>
            </a:r>
          </a:p>
          <a:p>
            <a:pPr marL="1028700" lvl="1" indent="-571500">
              <a:buFont typeface="Arial" panose="020B0604020202020204" pitchFamily="34" charset="0"/>
              <a:buChar char="•"/>
            </a:pPr>
            <a:r>
              <a:rPr lang="en-US" sz="3600" dirty="0" smtClean="0">
                <a:solidFill>
                  <a:schemeClr val="bg1"/>
                </a:solidFill>
              </a:rPr>
              <a:t>Makers agree to avoid wasting consumable supplies and materials. (Optional) </a:t>
            </a:r>
            <a:r>
              <a:rPr lang="en-US" sz="3200" i="1" dirty="0" smtClean="0">
                <a:solidFill>
                  <a:schemeClr val="bg1"/>
                </a:solidFill>
              </a:rPr>
              <a:t>(This would apply to consumables not purchased by the maker such as supplies that might have been donated or provided by the library)</a:t>
            </a:r>
            <a:endParaRPr lang="en-US" sz="3200" i="1" dirty="0">
              <a:solidFill>
                <a:schemeClr val="bg1"/>
              </a:solidFill>
            </a:endParaRPr>
          </a:p>
          <a:p>
            <a:pPr marL="1028700" lvl="1" indent="-571500">
              <a:buFont typeface="Arial" panose="020B0604020202020204" pitchFamily="34" charset="0"/>
              <a:buChar char="•"/>
            </a:pPr>
            <a:endParaRPr lang="en-US" sz="3600" dirty="0">
              <a:solidFill>
                <a:schemeClr val="bg1"/>
              </a:solidFill>
            </a:endParaRPr>
          </a:p>
        </p:txBody>
      </p:sp>
    </p:spTree>
    <p:extLst>
      <p:ext uri="{BB962C8B-B14F-4D97-AF65-F5344CB8AC3E}">
        <p14:creationId xmlns:p14="http://schemas.microsoft.com/office/powerpoint/2010/main" val="2006004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852442" y="1688124"/>
            <a:ext cx="3194968" cy="1672140"/>
          </a:xfrm>
        </p:spPr>
        <p:txBody>
          <a:bodyPr/>
          <a:lstStyle/>
          <a:p>
            <a:r>
              <a:rPr lang="en-US" dirty="0"/>
              <a:t>Nebraska</a:t>
            </a:r>
          </a:p>
        </p:txBody>
      </p:sp>
      <p:sp>
        <p:nvSpPr>
          <p:cNvPr id="2" name="TextBox 1"/>
          <p:cNvSpPr txBox="1"/>
          <p:nvPr/>
        </p:nvSpPr>
        <p:spPr>
          <a:xfrm>
            <a:off x="914400" y="561860"/>
            <a:ext cx="10256704" cy="6114362"/>
          </a:xfrm>
          <a:prstGeom prst="rect">
            <a:avLst/>
          </a:prstGeom>
          <a:noFill/>
        </p:spPr>
        <p:txBody>
          <a:bodyPr wrap="square" rtlCol="0">
            <a:spAutoFit/>
          </a:bodyPr>
          <a:lstStyle/>
          <a:p>
            <a:endParaRPr lang="en-US"/>
          </a:p>
        </p:txBody>
      </p:sp>
      <p:sp>
        <p:nvSpPr>
          <p:cNvPr id="3" name="TextBox 2"/>
          <p:cNvSpPr txBox="1"/>
          <p:nvPr/>
        </p:nvSpPr>
        <p:spPr>
          <a:xfrm>
            <a:off x="914400" y="495109"/>
            <a:ext cx="10682868" cy="6478697"/>
          </a:xfrm>
          <a:prstGeom prst="rect">
            <a:avLst/>
          </a:prstGeom>
          <a:noFill/>
        </p:spPr>
        <p:txBody>
          <a:bodyPr wrap="square" rtlCol="0">
            <a:spAutoFit/>
          </a:bodyPr>
          <a:lstStyle/>
          <a:p>
            <a:pPr>
              <a:spcAft>
                <a:spcPts val="1800"/>
              </a:spcAft>
            </a:pPr>
            <a:r>
              <a:rPr lang="en-US" sz="4000" b="1" dirty="0">
                <a:solidFill>
                  <a:schemeClr val="bg1"/>
                </a:solidFill>
              </a:rPr>
              <a:t>Safety Guidelines (included in policies)</a:t>
            </a:r>
          </a:p>
          <a:p>
            <a:pPr marL="1028700" lvl="1" indent="-571500">
              <a:buFont typeface="Arial" panose="020B0604020202020204" pitchFamily="34" charset="0"/>
              <a:buChar char="•"/>
            </a:pPr>
            <a:r>
              <a:rPr lang="en-US" sz="3600" dirty="0">
                <a:solidFill>
                  <a:schemeClr val="bg1"/>
                </a:solidFill>
              </a:rPr>
              <a:t>Makers will follow all equipment safety procedures.</a:t>
            </a:r>
          </a:p>
          <a:p>
            <a:pPr marL="1028700" lvl="1" indent="-571500">
              <a:buFont typeface="Arial" panose="020B0604020202020204" pitchFamily="34" charset="0"/>
              <a:buChar char="•"/>
            </a:pPr>
            <a:r>
              <a:rPr lang="en-US" sz="3600" dirty="0">
                <a:solidFill>
                  <a:schemeClr val="bg1"/>
                </a:solidFill>
              </a:rPr>
              <a:t>Makers should use proper safety attire as outlined in the SOPs (gloves for heat press).</a:t>
            </a:r>
          </a:p>
          <a:p>
            <a:pPr marL="1028700" lvl="1" indent="-571500">
              <a:buFont typeface="Arial" panose="020B0604020202020204" pitchFamily="34" charset="0"/>
              <a:buChar char="•"/>
            </a:pPr>
            <a:r>
              <a:rPr lang="en-US" sz="3600" dirty="0">
                <a:solidFill>
                  <a:schemeClr val="bg1"/>
                </a:solidFill>
              </a:rPr>
              <a:t>Closed-toed shoes are highly recommended.</a:t>
            </a:r>
          </a:p>
          <a:p>
            <a:pPr marL="1028700" lvl="1" indent="-571500">
              <a:buFont typeface="Arial" panose="020B0604020202020204" pitchFamily="34" charset="0"/>
              <a:buChar char="•"/>
            </a:pPr>
            <a:r>
              <a:rPr lang="en-US" sz="3600" dirty="0">
                <a:solidFill>
                  <a:schemeClr val="bg1"/>
                </a:solidFill>
              </a:rPr>
              <a:t>Makers should secure long hair, lanyards, </a:t>
            </a:r>
            <a:r>
              <a:rPr lang="en-US" sz="3600" dirty="0" err="1">
                <a:solidFill>
                  <a:schemeClr val="bg1"/>
                </a:solidFill>
              </a:rPr>
              <a:t>etc</a:t>
            </a:r>
            <a:r>
              <a:rPr lang="en-US" sz="3600" dirty="0">
                <a:solidFill>
                  <a:schemeClr val="bg1"/>
                </a:solidFill>
              </a:rPr>
              <a:t>, that could catch in the equipment.</a:t>
            </a:r>
          </a:p>
          <a:p>
            <a:pPr marL="1028700" lvl="1" indent="-571500">
              <a:buFont typeface="Arial" panose="020B0604020202020204" pitchFamily="34" charset="0"/>
              <a:buChar char="•"/>
            </a:pPr>
            <a:r>
              <a:rPr lang="en-US" sz="3600" dirty="0">
                <a:solidFill>
                  <a:schemeClr val="bg1"/>
                </a:solidFill>
              </a:rPr>
              <a:t>Makers should not use headphones (except for music kit or video kit), ear buds, or cell phones while operating machinery.</a:t>
            </a:r>
          </a:p>
          <a:p>
            <a:pPr marL="1028700" lvl="1" indent="-571500">
              <a:buFont typeface="Arial" panose="020B0604020202020204" pitchFamily="34" charset="0"/>
              <a:buChar char="•"/>
            </a:pPr>
            <a:endParaRPr lang="en-US" sz="3600" dirty="0">
              <a:solidFill>
                <a:schemeClr val="bg1"/>
              </a:solidFill>
            </a:endParaRPr>
          </a:p>
        </p:txBody>
      </p:sp>
    </p:spTree>
    <p:extLst>
      <p:ext uri="{BB962C8B-B14F-4D97-AF65-F5344CB8AC3E}">
        <p14:creationId xmlns:p14="http://schemas.microsoft.com/office/powerpoint/2010/main" val="704743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852442" y="1688124"/>
            <a:ext cx="3194968" cy="1672140"/>
          </a:xfrm>
        </p:spPr>
        <p:txBody>
          <a:bodyPr/>
          <a:lstStyle/>
          <a:p>
            <a:r>
              <a:rPr lang="en-US" dirty="0"/>
              <a:t>Nebraska</a:t>
            </a:r>
          </a:p>
        </p:txBody>
      </p:sp>
      <p:sp>
        <p:nvSpPr>
          <p:cNvPr id="2" name="TextBox 1"/>
          <p:cNvSpPr txBox="1"/>
          <p:nvPr/>
        </p:nvSpPr>
        <p:spPr>
          <a:xfrm>
            <a:off x="914400" y="561860"/>
            <a:ext cx="10256704" cy="6114362"/>
          </a:xfrm>
          <a:prstGeom prst="rect">
            <a:avLst/>
          </a:prstGeom>
          <a:noFill/>
        </p:spPr>
        <p:txBody>
          <a:bodyPr wrap="square" rtlCol="0">
            <a:spAutoFit/>
          </a:bodyPr>
          <a:lstStyle/>
          <a:p>
            <a:endParaRPr lang="en-US"/>
          </a:p>
        </p:txBody>
      </p:sp>
      <p:sp>
        <p:nvSpPr>
          <p:cNvPr id="3" name="TextBox 2"/>
          <p:cNvSpPr txBox="1"/>
          <p:nvPr/>
        </p:nvSpPr>
        <p:spPr>
          <a:xfrm>
            <a:off x="754566" y="802888"/>
            <a:ext cx="10682868" cy="6494085"/>
          </a:xfrm>
          <a:prstGeom prst="rect">
            <a:avLst/>
          </a:prstGeom>
          <a:noFill/>
        </p:spPr>
        <p:txBody>
          <a:bodyPr wrap="square" rtlCol="0">
            <a:spAutoFit/>
          </a:bodyPr>
          <a:lstStyle/>
          <a:p>
            <a:pPr marL="1028700" lvl="1" indent="-571500">
              <a:spcAft>
                <a:spcPts val="1200"/>
              </a:spcAft>
              <a:buFont typeface="Arial" panose="020B0604020202020204" pitchFamily="34" charset="0"/>
              <a:buChar char="•"/>
            </a:pPr>
            <a:r>
              <a:rPr lang="en-US" sz="3600" dirty="0">
                <a:solidFill>
                  <a:schemeClr val="bg1"/>
                </a:solidFill>
              </a:rPr>
              <a:t>Makers and supervising adults are to be present while the equipment is running (other than long 3D print jobs.</a:t>
            </a:r>
          </a:p>
          <a:p>
            <a:pPr marL="1028700" lvl="1" indent="-571500">
              <a:spcAft>
                <a:spcPts val="1200"/>
              </a:spcAft>
              <a:buFont typeface="Arial" panose="020B0604020202020204" pitchFamily="34" charset="0"/>
              <a:buChar char="•"/>
            </a:pPr>
            <a:r>
              <a:rPr lang="en-US" sz="3600" dirty="0">
                <a:solidFill>
                  <a:schemeClr val="bg1"/>
                </a:solidFill>
              </a:rPr>
              <a:t>If any equipment becomes unsafe or in disrepair, immediately discontinue use and notify Library staff (Library staff then contacts Project team). Provide any loose or broken parts to Staff (Keep for project team).</a:t>
            </a:r>
          </a:p>
          <a:p>
            <a:pPr marL="1028700" lvl="1" indent="-571500">
              <a:buFont typeface="Arial" panose="020B0604020202020204" pitchFamily="34" charset="0"/>
              <a:buChar char="•"/>
            </a:pPr>
            <a:r>
              <a:rPr lang="en-US" sz="3600" dirty="0">
                <a:solidFill>
                  <a:schemeClr val="bg1"/>
                </a:solidFill>
              </a:rPr>
              <a:t>Makers must report to staff any accident or injury that occurs.</a:t>
            </a:r>
          </a:p>
          <a:p>
            <a:pPr marL="1028700" lvl="1" indent="-571500">
              <a:buFont typeface="Arial" panose="020B0604020202020204" pitchFamily="34" charset="0"/>
              <a:buChar char="•"/>
            </a:pPr>
            <a:endParaRPr lang="en-US" sz="3600" dirty="0">
              <a:solidFill>
                <a:schemeClr val="bg1"/>
              </a:solidFill>
            </a:endParaRPr>
          </a:p>
        </p:txBody>
      </p:sp>
    </p:spTree>
    <p:extLst>
      <p:ext uri="{BB962C8B-B14F-4D97-AF65-F5344CB8AC3E}">
        <p14:creationId xmlns:p14="http://schemas.microsoft.com/office/powerpoint/2010/main" val="1511290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852442" y="1688124"/>
            <a:ext cx="3194968" cy="1672140"/>
          </a:xfrm>
        </p:spPr>
        <p:txBody>
          <a:bodyPr/>
          <a:lstStyle/>
          <a:p>
            <a:r>
              <a:rPr lang="en-US" dirty="0"/>
              <a:t>Nebraska</a:t>
            </a:r>
          </a:p>
        </p:txBody>
      </p:sp>
      <p:sp>
        <p:nvSpPr>
          <p:cNvPr id="2" name="TextBox 1"/>
          <p:cNvSpPr txBox="1"/>
          <p:nvPr/>
        </p:nvSpPr>
        <p:spPr>
          <a:xfrm>
            <a:off x="914400" y="561860"/>
            <a:ext cx="10256704" cy="6114362"/>
          </a:xfrm>
          <a:prstGeom prst="rect">
            <a:avLst/>
          </a:prstGeom>
          <a:noFill/>
        </p:spPr>
        <p:txBody>
          <a:bodyPr wrap="square" rtlCol="0">
            <a:spAutoFit/>
          </a:bodyPr>
          <a:lstStyle/>
          <a:p>
            <a:endParaRPr lang="en-US"/>
          </a:p>
        </p:txBody>
      </p:sp>
      <p:sp>
        <p:nvSpPr>
          <p:cNvPr id="3" name="TextBox 2"/>
          <p:cNvSpPr txBox="1"/>
          <p:nvPr/>
        </p:nvSpPr>
        <p:spPr>
          <a:xfrm>
            <a:off x="814039" y="802888"/>
            <a:ext cx="10682868" cy="6186309"/>
          </a:xfrm>
          <a:prstGeom prst="rect">
            <a:avLst/>
          </a:prstGeom>
          <a:noFill/>
        </p:spPr>
        <p:txBody>
          <a:bodyPr wrap="square" rtlCol="0">
            <a:spAutoFit/>
          </a:bodyPr>
          <a:lstStyle/>
          <a:p>
            <a:pPr marL="1028700" lvl="1" indent="-571500">
              <a:buFont typeface="Arial" panose="020B0604020202020204" pitchFamily="34" charset="0"/>
              <a:buChar char="•"/>
            </a:pPr>
            <a:r>
              <a:rPr lang="en-US" sz="3600" dirty="0">
                <a:solidFill>
                  <a:schemeClr val="bg1"/>
                </a:solidFill>
              </a:rPr>
              <a:t>Makers will turn off and unplug the Steamer, Iron, Heat Press, Laminator, and Soldering Iron after use  to prevent burns and fire.</a:t>
            </a:r>
          </a:p>
          <a:p>
            <a:pPr marL="1028700" lvl="1" indent="-571500">
              <a:buFont typeface="Arial" panose="020B0604020202020204" pitchFamily="34" charset="0"/>
              <a:buChar char="•"/>
            </a:pPr>
            <a:r>
              <a:rPr lang="en-US" sz="3600" dirty="0">
                <a:solidFill>
                  <a:schemeClr val="bg1"/>
                </a:solidFill>
              </a:rPr>
              <a:t>Unsafe behavior is not permitted and should be reported to staff.</a:t>
            </a:r>
          </a:p>
          <a:p>
            <a:pPr marL="1028700" lvl="1" indent="-571500">
              <a:buFont typeface="Arial" panose="020B0604020202020204" pitchFamily="34" charset="0"/>
              <a:buChar char="•"/>
            </a:pPr>
            <a:r>
              <a:rPr lang="en-US" sz="3600" dirty="0">
                <a:solidFill>
                  <a:schemeClr val="bg1"/>
                </a:solidFill>
              </a:rPr>
              <a:t>Library may limit the number of spectators to prevent distractions during equipment operation.</a:t>
            </a:r>
          </a:p>
          <a:p>
            <a:pPr marL="1028700" lvl="1" indent="-571500">
              <a:buFont typeface="Arial" panose="020B0604020202020204" pitchFamily="34" charset="0"/>
              <a:buChar char="•"/>
            </a:pPr>
            <a:r>
              <a:rPr lang="en-US" sz="3600" dirty="0">
                <a:solidFill>
                  <a:schemeClr val="bg1"/>
                </a:solidFill>
              </a:rPr>
              <a:t>The Library may deny access to Studio equipment for persons who fail to follow general safety precautions or who put themselves or others at risk.</a:t>
            </a:r>
          </a:p>
          <a:p>
            <a:pPr marL="1028700" lvl="1" indent="-571500">
              <a:buFont typeface="Arial" panose="020B0604020202020204" pitchFamily="34" charset="0"/>
              <a:buChar char="•"/>
            </a:pPr>
            <a:endParaRPr lang="en-US" sz="3600" dirty="0">
              <a:solidFill>
                <a:schemeClr val="bg1"/>
              </a:solidFill>
            </a:endParaRPr>
          </a:p>
        </p:txBody>
      </p:sp>
    </p:spTree>
    <p:extLst>
      <p:ext uri="{BB962C8B-B14F-4D97-AF65-F5344CB8AC3E}">
        <p14:creationId xmlns:p14="http://schemas.microsoft.com/office/powerpoint/2010/main" val="2263215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852442" y="1688124"/>
            <a:ext cx="3194968" cy="1672140"/>
          </a:xfrm>
        </p:spPr>
        <p:txBody>
          <a:bodyPr/>
          <a:lstStyle/>
          <a:p>
            <a:r>
              <a:rPr lang="en-US" dirty="0"/>
              <a:t>Nebraska</a:t>
            </a:r>
          </a:p>
        </p:txBody>
      </p:sp>
      <p:pic>
        <p:nvPicPr>
          <p:cNvPr id="2" name="Picture 1"/>
          <p:cNvPicPr>
            <a:picLocks noChangeAspect="1"/>
          </p:cNvPicPr>
          <p:nvPr/>
        </p:nvPicPr>
        <p:blipFill>
          <a:blip r:embed="rId3"/>
          <a:stretch>
            <a:fillRect/>
          </a:stretch>
        </p:blipFill>
        <p:spPr>
          <a:xfrm>
            <a:off x="0" y="597693"/>
            <a:ext cx="12192000" cy="3569410"/>
          </a:xfrm>
          <a:prstGeom prst="rect">
            <a:avLst/>
          </a:prstGeom>
        </p:spPr>
      </p:pic>
      <p:sp>
        <p:nvSpPr>
          <p:cNvPr id="3" name="TextBox 2"/>
          <p:cNvSpPr txBox="1"/>
          <p:nvPr/>
        </p:nvSpPr>
        <p:spPr>
          <a:xfrm>
            <a:off x="661012" y="4627084"/>
            <a:ext cx="10851615" cy="369332"/>
          </a:xfrm>
          <a:prstGeom prst="rect">
            <a:avLst/>
          </a:prstGeom>
          <a:noFill/>
        </p:spPr>
        <p:txBody>
          <a:bodyPr wrap="square" rtlCol="0">
            <a:spAutoFit/>
          </a:bodyPr>
          <a:lstStyle/>
          <a:p>
            <a:r>
              <a:rPr lang="en-US" dirty="0"/>
              <a:t>Train the</a:t>
            </a:r>
          </a:p>
        </p:txBody>
      </p:sp>
      <p:sp>
        <p:nvSpPr>
          <p:cNvPr id="4" name="TextBox 3"/>
          <p:cNvSpPr txBox="1"/>
          <p:nvPr/>
        </p:nvSpPr>
        <p:spPr>
          <a:xfrm>
            <a:off x="4301043" y="4795869"/>
            <a:ext cx="4858724" cy="923330"/>
          </a:xfrm>
          <a:prstGeom prst="rect">
            <a:avLst/>
          </a:prstGeom>
          <a:noFill/>
        </p:spPr>
        <p:txBody>
          <a:bodyPr wrap="square" rtlCol="0">
            <a:spAutoFit/>
          </a:bodyPr>
          <a:lstStyle/>
          <a:p>
            <a:r>
              <a:rPr lang="en-US" sz="5400" dirty="0" smtClean="0">
                <a:solidFill>
                  <a:schemeClr val="bg1"/>
                </a:solidFill>
              </a:rPr>
              <a:t>Questions</a:t>
            </a:r>
            <a:r>
              <a:rPr lang="en-US" sz="5400" dirty="0" smtClean="0">
                <a:solidFill>
                  <a:schemeClr val="bg1"/>
                </a:solidFill>
                <a:latin typeface="Consolas" panose="020B0609020204030204" pitchFamily="49" charset="0"/>
              </a:rPr>
              <a:t>?</a:t>
            </a:r>
            <a:endParaRPr lang="en-US" sz="5400" dirty="0">
              <a:solidFill>
                <a:schemeClr val="bg1"/>
              </a:solidFill>
              <a:latin typeface="Consolas" panose="020B0609020204030204" pitchFamily="49" charset="0"/>
            </a:endParaRPr>
          </a:p>
        </p:txBody>
      </p:sp>
    </p:spTree>
    <p:extLst>
      <p:ext uri="{BB962C8B-B14F-4D97-AF65-F5344CB8AC3E}">
        <p14:creationId xmlns:p14="http://schemas.microsoft.com/office/powerpoint/2010/main" val="1649646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852442" y="1688124"/>
            <a:ext cx="3194968" cy="1672140"/>
          </a:xfrm>
        </p:spPr>
        <p:txBody>
          <a:bodyPr/>
          <a:lstStyle/>
          <a:p>
            <a:r>
              <a:rPr lang="en-US" dirty="0"/>
              <a:t>Nebraska</a:t>
            </a:r>
          </a:p>
        </p:txBody>
      </p:sp>
      <p:pic>
        <p:nvPicPr>
          <p:cNvPr id="9" name="Picture 8"/>
          <p:cNvPicPr>
            <a:picLocks noChangeAspect="1"/>
          </p:cNvPicPr>
          <p:nvPr/>
        </p:nvPicPr>
        <p:blipFill>
          <a:blip r:embed="rId3"/>
          <a:stretch>
            <a:fillRect/>
          </a:stretch>
        </p:blipFill>
        <p:spPr>
          <a:xfrm>
            <a:off x="6791609" y="1907085"/>
            <a:ext cx="2636330" cy="1874919"/>
          </a:xfrm>
          <a:prstGeom prst="rect">
            <a:avLst/>
          </a:prstGeom>
        </p:spPr>
      </p:pic>
      <p:pic>
        <p:nvPicPr>
          <p:cNvPr id="10" name="Picture 9" descr="T:\graphics\NLC and Misc LOGOS - quite a variety\NLC logos\NLClogo_colo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738" y="559942"/>
            <a:ext cx="4786184" cy="1156421"/>
          </a:xfrm>
          <a:prstGeom prst="rect">
            <a:avLst/>
          </a:prstGeom>
          <a:noFill/>
          <a:ln>
            <a:noFill/>
          </a:ln>
        </p:spPr>
      </p:pic>
      <p:pic>
        <p:nvPicPr>
          <p:cNvPr id="11" name="Picture 10" descr="https://www.imls.gov/sites/default/files/imls_logo_2c.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920" y="1617574"/>
            <a:ext cx="4309034" cy="1960109"/>
          </a:xfrm>
          <a:prstGeom prst="rect">
            <a:avLst/>
          </a:prstGeom>
          <a:noFill/>
          <a:ln>
            <a:noFill/>
          </a:ln>
        </p:spPr>
      </p:pic>
      <p:pic>
        <p:nvPicPr>
          <p:cNvPr id="12" name="Picture 11" descr="T:\graphics\NLC and Misc LOGOS - quite a variety\NRLS logo 2011.jpg"/>
          <p:cNvPicPr/>
          <p:nvPr/>
        </p:nvPicPr>
        <p:blipFill>
          <a:blip r:embed="rId6">
            <a:extLst>
              <a:ext uri="{28A0092B-C50C-407E-A947-70E740481C1C}">
                <a14:useLocalDpi xmlns:a14="http://schemas.microsoft.com/office/drawing/2010/main" val="0"/>
              </a:ext>
            </a:extLst>
          </a:blip>
          <a:srcRect/>
          <a:stretch>
            <a:fillRect/>
          </a:stretch>
        </p:blipFill>
        <p:spPr bwMode="auto">
          <a:xfrm>
            <a:off x="1452880" y="3291495"/>
            <a:ext cx="3533039" cy="2126604"/>
          </a:xfrm>
          <a:prstGeom prst="rect">
            <a:avLst/>
          </a:prstGeom>
          <a:noFill/>
          <a:ln>
            <a:noFill/>
          </a:ln>
        </p:spPr>
      </p:pic>
      <p:pic>
        <p:nvPicPr>
          <p:cNvPr id="13" name="Picture 12"/>
          <p:cNvPicPr>
            <a:picLocks noChangeAspect="1"/>
          </p:cNvPicPr>
          <p:nvPr/>
        </p:nvPicPr>
        <p:blipFill rotWithShape="1">
          <a:blip r:embed="rId7"/>
          <a:srcRect l="19469" r="7339"/>
          <a:stretch/>
        </p:blipFill>
        <p:spPr>
          <a:xfrm>
            <a:off x="6435793" y="4095163"/>
            <a:ext cx="3639127" cy="1133475"/>
          </a:xfrm>
          <a:prstGeom prst="rect">
            <a:avLst/>
          </a:prstGeom>
        </p:spPr>
      </p:pic>
      <p:pic>
        <p:nvPicPr>
          <p:cNvPr id="14" name="Picture 13"/>
          <p:cNvPicPr>
            <a:picLocks noChangeAspect="1"/>
          </p:cNvPicPr>
          <p:nvPr/>
        </p:nvPicPr>
        <p:blipFill>
          <a:blip r:embed="rId8"/>
          <a:stretch>
            <a:fillRect/>
          </a:stretch>
        </p:blipFill>
        <p:spPr>
          <a:xfrm>
            <a:off x="7280245" y="4499975"/>
            <a:ext cx="2571750" cy="323850"/>
          </a:xfrm>
          <a:prstGeom prst="rect">
            <a:avLst/>
          </a:prstGeom>
        </p:spPr>
      </p:pic>
      <p:sp>
        <p:nvSpPr>
          <p:cNvPr id="2" name="Rectangle 1"/>
          <p:cNvSpPr/>
          <p:nvPr/>
        </p:nvSpPr>
        <p:spPr>
          <a:xfrm>
            <a:off x="1307771" y="5418099"/>
            <a:ext cx="10256044" cy="1200329"/>
          </a:xfrm>
          <a:prstGeom prst="rect">
            <a:avLst/>
          </a:prstGeom>
        </p:spPr>
        <p:txBody>
          <a:bodyPr wrap="square">
            <a:spAutoFit/>
          </a:bodyPr>
          <a:lstStyle/>
          <a:p>
            <a:r>
              <a:rPr lang="en-US" dirty="0">
                <a:solidFill>
                  <a:schemeClr val="bg2"/>
                </a:solidFill>
              </a:rPr>
              <a:t>The Library Innovation Studios: Transforming Rural Communities project is a partnership among the Nebraska Library Commission, University of Nebraska Lincoln (UNL), Nebraska Innovation Studio, Nebraska Extension, Regional Library Systems, and local public libraries—funded in part by the Institute of Museum and Library Services (Grant #LG-95-17-0046-17). </a:t>
            </a:r>
          </a:p>
        </p:txBody>
      </p:sp>
    </p:spTree>
    <p:extLst>
      <p:ext uri="{BB962C8B-B14F-4D97-AF65-F5344CB8AC3E}">
        <p14:creationId xmlns:p14="http://schemas.microsoft.com/office/powerpoint/2010/main" val="2056156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852442" y="1688124"/>
            <a:ext cx="3194968" cy="1672140"/>
          </a:xfrm>
        </p:spPr>
        <p:txBody>
          <a:bodyPr/>
          <a:lstStyle/>
          <a:p>
            <a:r>
              <a:rPr lang="en-US" dirty="0"/>
              <a:t>Nebraska</a:t>
            </a:r>
          </a:p>
        </p:txBody>
      </p:sp>
      <p:sp>
        <p:nvSpPr>
          <p:cNvPr id="3" name="TextBox 2"/>
          <p:cNvSpPr txBox="1"/>
          <p:nvPr/>
        </p:nvSpPr>
        <p:spPr>
          <a:xfrm>
            <a:off x="914400" y="2386754"/>
            <a:ext cx="10682868" cy="1754326"/>
          </a:xfrm>
          <a:prstGeom prst="rect">
            <a:avLst/>
          </a:prstGeom>
          <a:noFill/>
        </p:spPr>
        <p:txBody>
          <a:bodyPr wrap="square" rtlCol="0">
            <a:spAutoFit/>
          </a:bodyPr>
          <a:lstStyle/>
          <a:p>
            <a:pPr marL="1028700" lvl="1" indent="-571500">
              <a:buFont typeface="Arial" panose="020B0604020202020204" pitchFamily="34" charset="0"/>
              <a:buChar char="•"/>
            </a:pPr>
            <a:endParaRPr lang="en-US" sz="3600" dirty="0" smtClean="0">
              <a:solidFill>
                <a:schemeClr val="bg1"/>
              </a:solidFill>
            </a:endParaRPr>
          </a:p>
          <a:p>
            <a:pPr marL="1028700" lvl="1" indent="-571500">
              <a:buFont typeface="Arial" panose="020B0604020202020204" pitchFamily="34" charset="0"/>
              <a:buChar char="•"/>
            </a:pPr>
            <a:endParaRPr lang="en-US" sz="3600" dirty="0">
              <a:solidFill>
                <a:schemeClr val="bg1"/>
              </a:solidFill>
            </a:endParaRPr>
          </a:p>
          <a:p>
            <a:pPr marL="1028700" lvl="1" indent="-571500">
              <a:buFont typeface="Arial" panose="020B0604020202020204" pitchFamily="34" charset="0"/>
              <a:buChar char="•"/>
            </a:pPr>
            <a:r>
              <a:rPr lang="en-US" sz="3600" dirty="0" smtClean="0">
                <a:solidFill>
                  <a:schemeClr val="bg1"/>
                </a:solidFill>
              </a:rPr>
              <a:t>http</a:t>
            </a:r>
            <a:r>
              <a:rPr lang="en-US" sz="3600" dirty="0">
                <a:solidFill>
                  <a:schemeClr val="bg1"/>
                </a:solidFill>
              </a:rPr>
              <a:t>://nlc.nebraska.gov/grants/innovationstudios/</a:t>
            </a:r>
          </a:p>
        </p:txBody>
      </p:sp>
      <p:pic>
        <p:nvPicPr>
          <p:cNvPr id="5" name="Picture 4"/>
          <p:cNvPicPr>
            <a:picLocks noChangeAspect="1"/>
          </p:cNvPicPr>
          <p:nvPr/>
        </p:nvPicPr>
        <p:blipFill>
          <a:blip r:embed="rId3"/>
          <a:stretch>
            <a:fillRect/>
          </a:stretch>
        </p:blipFill>
        <p:spPr>
          <a:xfrm>
            <a:off x="0" y="597693"/>
            <a:ext cx="12192000" cy="3569410"/>
          </a:xfrm>
          <a:prstGeom prst="rect">
            <a:avLst/>
          </a:prstGeom>
        </p:spPr>
      </p:pic>
      <p:sp>
        <p:nvSpPr>
          <p:cNvPr id="6" name="TextBox 5"/>
          <p:cNvSpPr txBox="1"/>
          <p:nvPr/>
        </p:nvSpPr>
        <p:spPr>
          <a:xfrm>
            <a:off x="1271698" y="5072868"/>
            <a:ext cx="9414565" cy="646331"/>
          </a:xfrm>
          <a:prstGeom prst="rect">
            <a:avLst/>
          </a:prstGeom>
          <a:noFill/>
        </p:spPr>
        <p:txBody>
          <a:bodyPr wrap="none" rtlCol="0">
            <a:spAutoFit/>
          </a:bodyPr>
          <a:lstStyle/>
          <a:p>
            <a:r>
              <a:rPr lang="en-US" sz="3600" dirty="0">
                <a:solidFill>
                  <a:schemeClr val="bg1"/>
                </a:solidFill>
              </a:rPr>
              <a:t>http://</a:t>
            </a:r>
            <a:r>
              <a:rPr lang="en-US" sz="3600" dirty="0" smtClean="0">
                <a:solidFill>
                  <a:schemeClr val="bg1"/>
                </a:solidFill>
              </a:rPr>
              <a:t>nlc.nebraska.gov/grants/innovationstudios</a:t>
            </a:r>
            <a:endParaRPr lang="en-US" sz="3600" dirty="0">
              <a:solidFill>
                <a:schemeClr val="bg1"/>
              </a:solidFill>
            </a:endParaRPr>
          </a:p>
        </p:txBody>
      </p:sp>
    </p:spTree>
    <p:extLst>
      <p:ext uri="{BB962C8B-B14F-4D97-AF65-F5344CB8AC3E}">
        <p14:creationId xmlns:p14="http://schemas.microsoft.com/office/powerpoint/2010/main" val="1813865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br>
              <a:rPr lang="en-US" dirty="0"/>
            </a:br>
            <a:endParaRPr lang="en-US" dirty="0"/>
          </a:p>
        </p:txBody>
      </p:sp>
      <p:sp>
        <p:nvSpPr>
          <p:cNvPr id="3" name="Content Placeholder 2"/>
          <p:cNvSpPr>
            <a:spLocks noGrp="1"/>
          </p:cNvSpPr>
          <p:nvPr>
            <p:ph idx="1"/>
          </p:nvPr>
        </p:nvSpPr>
        <p:spPr>
          <a:xfrm>
            <a:off x="1141412" y="1764146"/>
            <a:ext cx="9905999" cy="4692072"/>
          </a:xfrm>
        </p:spPr>
        <p:txBody>
          <a:bodyPr>
            <a:normAutofit fontScale="77500" lnSpcReduction="20000"/>
          </a:bodyPr>
          <a:lstStyle/>
          <a:p>
            <a:pPr marL="0" indent="0">
              <a:spcBef>
                <a:spcPts val="0"/>
              </a:spcBef>
              <a:buNone/>
            </a:pPr>
            <a:r>
              <a:rPr lang="en-US" sz="4200" dirty="0"/>
              <a:t>JoAnn McManus &amp; Cynthia Nigh</a:t>
            </a:r>
          </a:p>
          <a:p>
            <a:pPr marL="0" indent="0">
              <a:spcBef>
                <a:spcPts val="0"/>
              </a:spcBef>
              <a:buNone/>
            </a:pPr>
            <a:r>
              <a:rPr lang="en-US" sz="4200" dirty="0"/>
              <a:t>Library Innovation Studios Project Manager &amp; Assistant</a:t>
            </a:r>
          </a:p>
          <a:p>
            <a:pPr marL="0" indent="0">
              <a:spcBef>
                <a:spcPts val="0"/>
              </a:spcBef>
              <a:buNone/>
            </a:pPr>
            <a:r>
              <a:rPr lang="en-US" sz="4200" dirty="0"/>
              <a:t>Nebraska Library Commission</a:t>
            </a:r>
          </a:p>
          <a:p>
            <a:pPr marL="0" indent="0">
              <a:spcBef>
                <a:spcPts val="0"/>
              </a:spcBef>
              <a:buNone/>
            </a:pPr>
            <a:r>
              <a:rPr lang="en-US" sz="4200" dirty="0"/>
              <a:t>402-471-4870 &amp; 402-471-3175</a:t>
            </a:r>
          </a:p>
          <a:p>
            <a:pPr marL="0" indent="0">
              <a:spcBef>
                <a:spcPts val="0"/>
              </a:spcBef>
              <a:buNone/>
            </a:pPr>
            <a:r>
              <a:rPr lang="en-US" sz="4200" u="sng" dirty="0">
                <a:hlinkClick r:id="rId3"/>
              </a:rPr>
              <a:t>joann.mcmanus@nebraska.gov</a:t>
            </a:r>
            <a:endParaRPr lang="en-US" sz="4200" u="sng" dirty="0"/>
          </a:p>
          <a:p>
            <a:pPr marL="0" indent="0">
              <a:buNone/>
            </a:pPr>
            <a:r>
              <a:rPr lang="en-US" sz="2800" dirty="0"/>
              <a:t>The </a:t>
            </a:r>
            <a:r>
              <a:rPr lang="en-US" sz="2800" i="1" dirty="0"/>
              <a:t>Library Innovation Studios: Transforming Rural Communities</a:t>
            </a:r>
            <a:r>
              <a:rPr lang="en-US" sz="2800" dirty="0"/>
              <a:t> project is a partnership among the Nebraska Library Commission, University of Nebraska Lincoln (UNL), Nebraska Innovation Studio, Nebraska Extension, Regional Library Systems, and local public libraries—funded in part by the Institute of Museum and Library Services (Grant #LG-95-17-0046-17). </a:t>
            </a:r>
          </a:p>
          <a:p>
            <a:endParaRPr lang="en-US" dirty="0"/>
          </a:p>
        </p:txBody>
      </p:sp>
    </p:spTree>
    <p:extLst>
      <p:ext uri="{BB962C8B-B14F-4D97-AF65-F5344CB8AC3E}">
        <p14:creationId xmlns:p14="http://schemas.microsoft.com/office/powerpoint/2010/main" val="2418723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852442" y="1688124"/>
            <a:ext cx="3194968" cy="1672140"/>
          </a:xfrm>
        </p:spPr>
        <p:txBody>
          <a:bodyPr/>
          <a:lstStyle/>
          <a:p>
            <a:r>
              <a:rPr lang="en-US" dirty="0"/>
              <a:t>Nebraska</a:t>
            </a:r>
          </a:p>
        </p:txBody>
      </p:sp>
      <p:sp>
        <p:nvSpPr>
          <p:cNvPr id="2" name="TextBox 1"/>
          <p:cNvSpPr txBox="1"/>
          <p:nvPr/>
        </p:nvSpPr>
        <p:spPr>
          <a:xfrm>
            <a:off x="925551" y="595314"/>
            <a:ext cx="10256704" cy="6114362"/>
          </a:xfrm>
          <a:prstGeom prst="rect">
            <a:avLst/>
          </a:prstGeom>
          <a:noFill/>
        </p:spPr>
        <p:txBody>
          <a:bodyPr wrap="square" rtlCol="0">
            <a:spAutoFit/>
          </a:bodyPr>
          <a:lstStyle/>
          <a:p>
            <a:endParaRPr lang="en-US"/>
          </a:p>
        </p:txBody>
      </p:sp>
      <p:sp>
        <p:nvSpPr>
          <p:cNvPr id="3" name="TextBox 2"/>
          <p:cNvSpPr txBox="1"/>
          <p:nvPr/>
        </p:nvSpPr>
        <p:spPr>
          <a:xfrm>
            <a:off x="211874" y="195407"/>
            <a:ext cx="10682868" cy="2985433"/>
          </a:xfrm>
          <a:prstGeom prst="rect">
            <a:avLst/>
          </a:prstGeom>
          <a:noFill/>
        </p:spPr>
        <p:txBody>
          <a:bodyPr wrap="square" rtlCol="0">
            <a:spAutoFit/>
          </a:bodyPr>
          <a:lstStyle/>
          <a:p>
            <a:r>
              <a:rPr lang="en-US" sz="4000" b="1" dirty="0">
                <a:solidFill>
                  <a:schemeClr val="bg1"/>
                </a:solidFill>
              </a:rPr>
              <a:t>Resources </a:t>
            </a:r>
            <a:r>
              <a:rPr lang="en-US" sz="4000" b="1" dirty="0" smtClean="0">
                <a:solidFill>
                  <a:schemeClr val="bg1"/>
                </a:solidFill>
              </a:rPr>
              <a:t>Available to Host Libraries (ask for these if you can’t find them): </a:t>
            </a:r>
            <a:endParaRPr lang="en-US" sz="3600" b="1" dirty="0">
              <a:solidFill>
                <a:schemeClr val="bg1"/>
              </a:solidFill>
            </a:endParaRPr>
          </a:p>
          <a:p>
            <a:pPr marL="571500" indent="-571500">
              <a:buFont typeface="Arial" panose="020B0604020202020204" pitchFamily="34" charset="0"/>
              <a:buChar char="•"/>
            </a:pPr>
            <a:r>
              <a:rPr lang="en-US" sz="3600" dirty="0" smtClean="0">
                <a:solidFill>
                  <a:schemeClr val="bg1"/>
                </a:solidFill>
              </a:rPr>
              <a:t>Library Innovation Studio Policies (Revised 4/25) </a:t>
            </a:r>
            <a:endParaRPr lang="en-US" sz="3600" dirty="0">
              <a:solidFill>
                <a:schemeClr val="bg1"/>
              </a:solidFill>
            </a:endParaRPr>
          </a:p>
          <a:p>
            <a:pPr marL="571500" indent="-571500">
              <a:buFont typeface="Arial" panose="020B0604020202020204" pitchFamily="34" charset="0"/>
              <a:buChar char="•"/>
            </a:pPr>
            <a:r>
              <a:rPr lang="en-US" sz="3600" dirty="0" smtClean="0">
                <a:solidFill>
                  <a:schemeClr val="bg1"/>
                </a:solidFill>
              </a:rPr>
              <a:t>Library Innovation Studio Use</a:t>
            </a:r>
          </a:p>
          <a:p>
            <a:r>
              <a:rPr lang="en-US" sz="3600" dirty="0" smtClean="0">
                <a:solidFill>
                  <a:schemeClr val="bg1"/>
                </a:solidFill>
              </a:rPr>
              <a:t>and Release Agreement </a:t>
            </a:r>
            <a:endParaRPr lang="en-US" sz="3600" dirty="0">
              <a:solidFill>
                <a:schemeClr val="bg1"/>
              </a:solidFill>
            </a:endParaRPr>
          </a:p>
        </p:txBody>
      </p:sp>
      <p:pic>
        <p:nvPicPr>
          <p:cNvPr id="4" name="Picture 3"/>
          <p:cNvPicPr>
            <a:picLocks noChangeAspect="1"/>
          </p:cNvPicPr>
          <p:nvPr/>
        </p:nvPicPr>
        <p:blipFill rotWithShape="1">
          <a:blip r:embed="rId3"/>
          <a:srcRect b="24567"/>
          <a:stretch/>
        </p:blipFill>
        <p:spPr>
          <a:xfrm>
            <a:off x="96548" y="4509194"/>
            <a:ext cx="6581775" cy="2047724"/>
          </a:xfrm>
          <a:prstGeom prst="rect">
            <a:avLst/>
          </a:prstGeom>
        </p:spPr>
      </p:pic>
      <p:pic>
        <p:nvPicPr>
          <p:cNvPr id="8" name="Picture 7"/>
          <p:cNvPicPr>
            <a:picLocks noChangeAspect="1"/>
          </p:cNvPicPr>
          <p:nvPr/>
        </p:nvPicPr>
        <p:blipFill>
          <a:blip r:embed="rId4"/>
          <a:stretch>
            <a:fillRect/>
          </a:stretch>
        </p:blipFill>
        <p:spPr>
          <a:xfrm>
            <a:off x="5553308" y="2437630"/>
            <a:ext cx="6457950" cy="2219325"/>
          </a:xfrm>
          <a:prstGeom prst="rect">
            <a:avLst/>
          </a:prstGeom>
        </p:spPr>
      </p:pic>
    </p:spTree>
    <p:extLst>
      <p:ext uri="{BB962C8B-B14F-4D97-AF65-F5344CB8AC3E}">
        <p14:creationId xmlns:p14="http://schemas.microsoft.com/office/powerpoint/2010/main" val="1339608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852442" y="1688124"/>
            <a:ext cx="3194968" cy="1672140"/>
          </a:xfrm>
        </p:spPr>
        <p:txBody>
          <a:bodyPr/>
          <a:lstStyle/>
          <a:p>
            <a:r>
              <a:rPr lang="en-US" dirty="0"/>
              <a:t>Nebraska</a:t>
            </a:r>
          </a:p>
        </p:txBody>
      </p:sp>
      <p:sp>
        <p:nvSpPr>
          <p:cNvPr id="2" name="TextBox 1"/>
          <p:cNvSpPr txBox="1"/>
          <p:nvPr/>
        </p:nvSpPr>
        <p:spPr>
          <a:xfrm>
            <a:off x="914400" y="561860"/>
            <a:ext cx="10256704" cy="61143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3" name="TextBox 2"/>
          <p:cNvSpPr txBox="1"/>
          <p:nvPr/>
        </p:nvSpPr>
        <p:spPr>
          <a:xfrm>
            <a:off x="914400" y="356320"/>
            <a:ext cx="10682868" cy="6186309"/>
          </a:xfrm>
          <a:prstGeom prst="rect">
            <a:avLst/>
          </a:prstGeom>
          <a:noFill/>
        </p:spPr>
        <p:txBody>
          <a:bodyPr wrap="square" rtlCol="0">
            <a:spAutoFit/>
          </a:bodyPr>
          <a:lstStyle/>
          <a:p>
            <a:pPr marR="0" lvl="1" algn="l" defTabSz="4572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dirty="0" smtClean="0">
                <a:ln>
                  <a:noFill/>
                </a:ln>
                <a:solidFill>
                  <a:prstClr val="black"/>
                </a:solidFill>
                <a:effectLst/>
                <a:uLnTx/>
                <a:uFillTx/>
                <a:latin typeface="Tw Cen MT"/>
                <a:ea typeface="+mn-ea"/>
                <a:cs typeface="+mn-cs"/>
              </a:rPr>
              <a:t>Today’s Agenda </a:t>
            </a:r>
          </a:p>
          <a:p>
            <a:pPr marL="1028700" marR="0" lvl="1"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600" dirty="0">
              <a:solidFill>
                <a:prstClr val="black"/>
              </a:solidFill>
              <a:latin typeface="Tw Cen MT"/>
            </a:endParaRPr>
          </a:p>
          <a:p>
            <a:pPr marR="0" lvl="1" algn="l" defTabSz="4572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dirty="0" smtClean="0">
                <a:ln>
                  <a:noFill/>
                </a:ln>
                <a:solidFill>
                  <a:prstClr val="black"/>
                </a:solidFill>
                <a:effectLst/>
                <a:uLnTx/>
                <a:uFillTx/>
                <a:latin typeface="Tw Cen MT"/>
                <a:ea typeface="+mn-ea"/>
                <a:cs typeface="+mn-cs"/>
              </a:rPr>
              <a:t>Summary of the draft</a:t>
            </a:r>
            <a:r>
              <a:rPr kumimoji="0" lang="en-US" sz="3600" b="0" i="0" u="none" strike="noStrike" kern="1200" cap="none" spc="0" normalizeH="0" noProof="0" dirty="0" smtClean="0">
                <a:ln>
                  <a:noFill/>
                </a:ln>
                <a:solidFill>
                  <a:prstClr val="black"/>
                </a:solidFill>
                <a:effectLst/>
                <a:uLnTx/>
                <a:uFillTx/>
                <a:latin typeface="Tw Cen MT"/>
                <a:ea typeface="+mn-ea"/>
                <a:cs typeface="+mn-cs"/>
              </a:rPr>
              <a:t> Library Innovation Studio Policy</a:t>
            </a:r>
          </a:p>
          <a:p>
            <a:pPr marR="0" lvl="1" algn="l" defTabSz="457200" rtl="0" eaLnBrk="1" fontAlgn="auto" latinLnBrk="0" hangingPunct="1">
              <a:lnSpc>
                <a:spcPct val="100000"/>
              </a:lnSpc>
              <a:spcBef>
                <a:spcPts val="0"/>
              </a:spcBef>
              <a:spcAft>
                <a:spcPts val="0"/>
              </a:spcAft>
              <a:buClrTx/>
              <a:buSzTx/>
              <a:tabLst/>
              <a:defRPr/>
            </a:pPr>
            <a:endParaRPr lang="en-US" sz="3600" baseline="0" dirty="0">
              <a:solidFill>
                <a:prstClr val="black"/>
              </a:solidFill>
              <a:latin typeface="Tw Cen MT"/>
            </a:endParaRPr>
          </a:p>
          <a:p>
            <a:pPr marR="0" lvl="1" algn="l" defTabSz="457200" rtl="0" eaLnBrk="1" fontAlgn="auto" latinLnBrk="0" hangingPunct="1">
              <a:lnSpc>
                <a:spcPct val="100000"/>
              </a:lnSpc>
              <a:spcBef>
                <a:spcPts val="0"/>
              </a:spcBef>
              <a:spcAft>
                <a:spcPts val="0"/>
              </a:spcAft>
              <a:buClrTx/>
              <a:buSzTx/>
              <a:tabLst/>
              <a:defRPr/>
            </a:pPr>
            <a:r>
              <a:rPr lang="en-US" sz="3600" dirty="0" smtClean="0">
                <a:solidFill>
                  <a:prstClr val="black"/>
                </a:solidFill>
                <a:latin typeface="Tw Cen MT"/>
              </a:rPr>
              <a:t>Host Libraries are to:</a:t>
            </a:r>
            <a:endParaRPr lang="en-US" sz="3600" dirty="0">
              <a:solidFill>
                <a:prstClr val="black"/>
              </a:solidFill>
              <a:latin typeface="Tw Cen MT"/>
            </a:endParaRPr>
          </a:p>
          <a:p>
            <a:pPr marL="1028700" marR="0" lvl="1"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smtClean="0">
                <a:solidFill>
                  <a:prstClr val="black"/>
                </a:solidFill>
                <a:latin typeface="Tw Cen MT"/>
              </a:rPr>
              <a:t>Finalize the policy</a:t>
            </a:r>
          </a:p>
          <a:p>
            <a:pPr marL="1028700" marR="0" lvl="1"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smtClean="0">
                <a:solidFill>
                  <a:prstClr val="black"/>
                </a:solidFill>
                <a:latin typeface="Tw Cen MT"/>
              </a:rPr>
              <a:t>Have the Library board approve the Policy before the Library Innovation Studio is open to the public.</a:t>
            </a:r>
          </a:p>
          <a:p>
            <a:pPr marL="1028700" marR="0" lvl="1"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smtClean="0">
                <a:solidFill>
                  <a:prstClr val="black"/>
                </a:solidFill>
                <a:latin typeface="Tw Cen MT"/>
              </a:rPr>
              <a:t>Submit the approved Policy to JoAnn McManus for  </a:t>
            </a:r>
            <a:r>
              <a:rPr lang="en-US" sz="3600" dirty="0" err="1" smtClean="0">
                <a:solidFill>
                  <a:prstClr val="black"/>
                </a:solidFill>
                <a:latin typeface="Tw Cen MT"/>
              </a:rPr>
              <a:t>NLC’s</a:t>
            </a:r>
            <a:r>
              <a:rPr lang="en-US" sz="3600" dirty="0" smtClean="0">
                <a:solidFill>
                  <a:prstClr val="black"/>
                </a:solidFill>
                <a:latin typeface="Tw Cen MT"/>
              </a:rPr>
              <a:t> records. </a:t>
            </a:r>
            <a:endParaRPr kumimoji="0" lang="en-US" sz="3600" b="0" i="0" u="none" strike="noStrike" kern="1200" cap="none" spc="0" normalizeH="0" baseline="0" noProof="0" dirty="0">
              <a:ln>
                <a:noFill/>
              </a:ln>
              <a:solidFill>
                <a:prstClr val="black"/>
              </a:solidFill>
              <a:effectLst/>
              <a:uLnTx/>
              <a:uFillTx/>
              <a:latin typeface="Tw Cen MT"/>
              <a:ea typeface="+mn-ea"/>
              <a:cs typeface="+mn-cs"/>
            </a:endParaRPr>
          </a:p>
          <a:p>
            <a:pPr marL="1028700" marR="0" lvl="1"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122773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852442" y="1688124"/>
            <a:ext cx="3194968" cy="1672140"/>
          </a:xfrm>
        </p:spPr>
        <p:txBody>
          <a:bodyPr/>
          <a:lstStyle/>
          <a:p>
            <a:r>
              <a:rPr lang="en-US" dirty="0"/>
              <a:t>Nebraska</a:t>
            </a:r>
          </a:p>
        </p:txBody>
      </p:sp>
      <p:sp>
        <p:nvSpPr>
          <p:cNvPr id="2" name="TextBox 1"/>
          <p:cNvSpPr txBox="1"/>
          <p:nvPr/>
        </p:nvSpPr>
        <p:spPr>
          <a:xfrm>
            <a:off x="914400" y="561860"/>
            <a:ext cx="10256704" cy="6114362"/>
          </a:xfrm>
          <a:prstGeom prst="rect">
            <a:avLst/>
          </a:prstGeom>
          <a:noFill/>
        </p:spPr>
        <p:txBody>
          <a:bodyPr wrap="square" rtlCol="0">
            <a:spAutoFit/>
          </a:bodyPr>
          <a:lstStyle/>
          <a:p>
            <a:endParaRPr lang="en-US"/>
          </a:p>
        </p:txBody>
      </p:sp>
      <p:sp>
        <p:nvSpPr>
          <p:cNvPr id="3" name="TextBox 2"/>
          <p:cNvSpPr txBox="1"/>
          <p:nvPr/>
        </p:nvSpPr>
        <p:spPr>
          <a:xfrm>
            <a:off x="803407" y="561860"/>
            <a:ext cx="10682868" cy="6247864"/>
          </a:xfrm>
          <a:prstGeom prst="rect">
            <a:avLst/>
          </a:prstGeom>
          <a:noFill/>
        </p:spPr>
        <p:txBody>
          <a:bodyPr wrap="square" rtlCol="0">
            <a:spAutoFit/>
          </a:bodyPr>
          <a:lstStyle/>
          <a:p>
            <a:r>
              <a:rPr lang="en-US" sz="4000" b="1" dirty="0">
                <a:solidFill>
                  <a:schemeClr val="bg1"/>
                </a:solidFill>
              </a:rPr>
              <a:t>General Rules/Policies</a:t>
            </a:r>
          </a:p>
          <a:p>
            <a:pPr marL="1028700" lvl="1" indent="-571500">
              <a:buFont typeface="Arial" panose="020B0604020202020204" pitchFamily="34" charset="0"/>
              <a:buChar char="•"/>
            </a:pPr>
            <a:r>
              <a:rPr lang="en-US" sz="3600" dirty="0">
                <a:solidFill>
                  <a:schemeClr val="bg1"/>
                </a:solidFill>
              </a:rPr>
              <a:t>Post the hours the Studio/equipment is available to certified </a:t>
            </a:r>
            <a:r>
              <a:rPr lang="en-US" sz="3600" dirty="0" smtClean="0">
                <a:solidFill>
                  <a:schemeClr val="bg1"/>
                </a:solidFill>
              </a:rPr>
              <a:t>makers. </a:t>
            </a:r>
          </a:p>
          <a:p>
            <a:pPr marL="1028700" lvl="1" indent="-571500">
              <a:buFont typeface="Arial" panose="020B0604020202020204" pitchFamily="34" charset="0"/>
              <a:buChar char="•"/>
            </a:pPr>
            <a:endParaRPr lang="en-US" sz="3600" dirty="0">
              <a:solidFill>
                <a:schemeClr val="bg1"/>
              </a:solidFill>
            </a:endParaRPr>
          </a:p>
          <a:p>
            <a:pPr marL="1028700" lvl="1" indent="-571500">
              <a:buFont typeface="Arial" panose="020B0604020202020204" pitchFamily="34" charset="0"/>
              <a:buChar char="•"/>
            </a:pPr>
            <a:r>
              <a:rPr lang="en-US" sz="3600" dirty="0">
                <a:solidFill>
                  <a:schemeClr val="bg1"/>
                </a:solidFill>
              </a:rPr>
              <a:t>The library WILL NOT charge for the use of any </a:t>
            </a:r>
            <a:r>
              <a:rPr lang="en-US" sz="3600" dirty="0" smtClean="0">
                <a:solidFill>
                  <a:schemeClr val="bg1"/>
                </a:solidFill>
              </a:rPr>
              <a:t>equipment.</a:t>
            </a:r>
          </a:p>
          <a:p>
            <a:pPr marL="1028700" lvl="1" indent="-571500">
              <a:buFont typeface="Arial" panose="020B0604020202020204" pitchFamily="34" charset="0"/>
              <a:buChar char="•"/>
            </a:pPr>
            <a:endParaRPr lang="en-US" sz="3600" dirty="0" smtClean="0">
              <a:solidFill>
                <a:schemeClr val="bg1"/>
              </a:solidFill>
            </a:endParaRPr>
          </a:p>
          <a:p>
            <a:pPr marL="1028700" lvl="1" indent="-571500">
              <a:buFont typeface="Arial" panose="020B0604020202020204" pitchFamily="34" charset="0"/>
              <a:buChar char="•"/>
            </a:pPr>
            <a:r>
              <a:rPr lang="en-US" sz="3600" dirty="0">
                <a:solidFill>
                  <a:schemeClr val="bg1"/>
                </a:solidFill>
              </a:rPr>
              <a:t>The library will charge for the Commission’s consumables used in the making process as noted on the price listing (prices include tax</a:t>
            </a:r>
            <a:r>
              <a:rPr lang="en-US" sz="3600" dirty="0" smtClean="0">
                <a:solidFill>
                  <a:schemeClr val="bg1"/>
                </a:solidFill>
              </a:rPr>
              <a:t>).</a:t>
            </a:r>
            <a:endParaRPr lang="en-US" sz="3600" dirty="0">
              <a:solidFill>
                <a:schemeClr val="bg1"/>
              </a:solidFill>
            </a:endParaRPr>
          </a:p>
          <a:p>
            <a:pPr marL="1028700" lvl="1" indent="-571500">
              <a:buFont typeface="Arial" panose="020B0604020202020204" pitchFamily="34" charset="0"/>
              <a:buChar char="•"/>
            </a:pPr>
            <a:endParaRPr lang="en-US" sz="3600" dirty="0">
              <a:solidFill>
                <a:schemeClr val="bg1"/>
              </a:solidFill>
            </a:endParaRPr>
          </a:p>
        </p:txBody>
      </p:sp>
    </p:spTree>
    <p:extLst>
      <p:ext uri="{BB962C8B-B14F-4D97-AF65-F5344CB8AC3E}">
        <p14:creationId xmlns:p14="http://schemas.microsoft.com/office/powerpoint/2010/main" val="2180824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852442" y="1688124"/>
            <a:ext cx="3194968" cy="1672140"/>
          </a:xfrm>
        </p:spPr>
        <p:txBody>
          <a:bodyPr/>
          <a:lstStyle/>
          <a:p>
            <a:r>
              <a:rPr lang="en-US" dirty="0"/>
              <a:t>Nebraska</a:t>
            </a:r>
          </a:p>
        </p:txBody>
      </p:sp>
      <p:sp>
        <p:nvSpPr>
          <p:cNvPr id="2" name="TextBox 1"/>
          <p:cNvSpPr txBox="1"/>
          <p:nvPr/>
        </p:nvSpPr>
        <p:spPr>
          <a:xfrm>
            <a:off x="914400" y="561860"/>
            <a:ext cx="10256704" cy="6114362"/>
          </a:xfrm>
          <a:prstGeom prst="rect">
            <a:avLst/>
          </a:prstGeom>
          <a:noFill/>
        </p:spPr>
        <p:txBody>
          <a:bodyPr wrap="square" rtlCol="0">
            <a:spAutoFit/>
          </a:bodyPr>
          <a:lstStyle/>
          <a:p>
            <a:endParaRPr lang="en-US"/>
          </a:p>
        </p:txBody>
      </p:sp>
      <p:sp>
        <p:nvSpPr>
          <p:cNvPr id="3" name="TextBox 2"/>
          <p:cNvSpPr txBox="1"/>
          <p:nvPr/>
        </p:nvSpPr>
        <p:spPr>
          <a:xfrm>
            <a:off x="914400" y="356320"/>
            <a:ext cx="10682868" cy="6186309"/>
          </a:xfrm>
          <a:prstGeom prst="rect">
            <a:avLst/>
          </a:prstGeom>
          <a:noFill/>
        </p:spPr>
        <p:txBody>
          <a:bodyPr wrap="square" rtlCol="0">
            <a:spAutoFit/>
          </a:bodyPr>
          <a:lstStyle/>
          <a:p>
            <a:pPr marL="1028700" lvl="1" indent="-571500">
              <a:buFont typeface="Arial" panose="020B0604020202020204" pitchFamily="34" charset="0"/>
              <a:buChar char="•"/>
            </a:pPr>
            <a:endParaRPr lang="en-US" sz="3600" dirty="0">
              <a:solidFill>
                <a:schemeClr val="bg1"/>
              </a:solidFill>
            </a:endParaRPr>
          </a:p>
          <a:p>
            <a:pPr marL="1028700" lvl="1" indent="-571500">
              <a:buFont typeface="Arial" panose="020B0604020202020204" pitchFamily="34" charset="0"/>
              <a:buChar char="•"/>
            </a:pPr>
            <a:r>
              <a:rPr lang="en-US" sz="3600" dirty="0">
                <a:solidFill>
                  <a:schemeClr val="bg1"/>
                </a:solidFill>
              </a:rPr>
              <a:t>Equipment may be used by any visitor who meets the </a:t>
            </a:r>
            <a:r>
              <a:rPr lang="en-US" sz="3600" dirty="0" smtClean="0">
                <a:solidFill>
                  <a:schemeClr val="bg1"/>
                </a:solidFill>
              </a:rPr>
              <a:t>training </a:t>
            </a:r>
            <a:r>
              <a:rPr lang="en-US" sz="3600" dirty="0">
                <a:solidFill>
                  <a:schemeClr val="bg1"/>
                </a:solidFill>
              </a:rPr>
              <a:t>and minimum age requirements as posted.</a:t>
            </a:r>
          </a:p>
          <a:p>
            <a:pPr marL="1028700" lvl="1" indent="-571500">
              <a:buFont typeface="Arial" panose="020B0604020202020204" pitchFamily="34" charset="0"/>
              <a:buChar char="•"/>
            </a:pPr>
            <a:r>
              <a:rPr lang="en-US" sz="3600" dirty="0" smtClean="0">
                <a:solidFill>
                  <a:schemeClr val="bg1"/>
                </a:solidFill>
              </a:rPr>
              <a:t>Makers </a:t>
            </a:r>
            <a:r>
              <a:rPr lang="en-US" sz="3600" dirty="0">
                <a:solidFill>
                  <a:schemeClr val="bg1"/>
                </a:solidFill>
              </a:rPr>
              <a:t>may make items for both personal and commercial use.  Entrepreneurship is encouraged</a:t>
            </a:r>
            <a:r>
              <a:rPr lang="en-US" sz="3600" dirty="0" smtClean="0">
                <a:solidFill>
                  <a:schemeClr val="bg1"/>
                </a:solidFill>
              </a:rPr>
              <a:t>.</a:t>
            </a:r>
            <a:endParaRPr lang="en-US" sz="3600" dirty="0">
              <a:solidFill>
                <a:schemeClr val="bg1"/>
              </a:solidFill>
            </a:endParaRPr>
          </a:p>
          <a:p>
            <a:pPr marL="1028700" lvl="1" indent="-571500">
              <a:buFont typeface="Arial" panose="020B0604020202020204" pitchFamily="34" charset="0"/>
              <a:buChar char="•"/>
            </a:pPr>
            <a:r>
              <a:rPr lang="en-US" sz="3600" dirty="0" smtClean="0">
                <a:solidFill>
                  <a:schemeClr val="bg1"/>
                </a:solidFill>
              </a:rPr>
              <a:t>Makers </a:t>
            </a:r>
            <a:r>
              <a:rPr lang="en-US" sz="3600" dirty="0">
                <a:solidFill>
                  <a:schemeClr val="bg1"/>
                </a:solidFill>
              </a:rPr>
              <a:t>will not access consumables for sale without assistance of Library staff or Trainers</a:t>
            </a:r>
            <a:r>
              <a:rPr lang="en-US" sz="3600" dirty="0" smtClean="0">
                <a:solidFill>
                  <a:schemeClr val="bg1"/>
                </a:solidFill>
              </a:rPr>
              <a:t>.</a:t>
            </a:r>
            <a:endParaRPr lang="en-US" sz="3600" dirty="0">
              <a:solidFill>
                <a:schemeClr val="bg1"/>
              </a:solidFill>
            </a:endParaRPr>
          </a:p>
          <a:p>
            <a:pPr marL="1028700" lvl="1" indent="-571500">
              <a:buFont typeface="Arial" panose="020B0604020202020204" pitchFamily="34" charset="0"/>
              <a:buChar char="•"/>
            </a:pPr>
            <a:r>
              <a:rPr lang="en-US" sz="3600" dirty="0">
                <a:solidFill>
                  <a:schemeClr val="bg1"/>
                </a:solidFill>
              </a:rPr>
              <a:t>The Library will not offer refunds for consumables purchased and used.</a:t>
            </a:r>
          </a:p>
          <a:p>
            <a:pPr marL="1028700" lvl="1" indent="-571500">
              <a:buFont typeface="Arial" panose="020B0604020202020204" pitchFamily="34" charset="0"/>
              <a:buChar char="•"/>
            </a:pPr>
            <a:endParaRPr lang="en-US" sz="3600" dirty="0">
              <a:solidFill>
                <a:schemeClr val="bg1"/>
              </a:solidFill>
            </a:endParaRPr>
          </a:p>
        </p:txBody>
      </p:sp>
    </p:spTree>
    <p:extLst>
      <p:ext uri="{BB962C8B-B14F-4D97-AF65-F5344CB8AC3E}">
        <p14:creationId xmlns:p14="http://schemas.microsoft.com/office/powerpoint/2010/main" val="579848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852442" y="1688124"/>
            <a:ext cx="3194968" cy="1672140"/>
          </a:xfrm>
        </p:spPr>
        <p:txBody>
          <a:bodyPr/>
          <a:lstStyle/>
          <a:p>
            <a:r>
              <a:rPr lang="en-US" dirty="0"/>
              <a:t>Nebraska</a:t>
            </a:r>
          </a:p>
        </p:txBody>
      </p:sp>
      <p:sp>
        <p:nvSpPr>
          <p:cNvPr id="2" name="TextBox 1"/>
          <p:cNvSpPr txBox="1"/>
          <p:nvPr/>
        </p:nvSpPr>
        <p:spPr>
          <a:xfrm>
            <a:off x="914400" y="561860"/>
            <a:ext cx="10256704" cy="6114362"/>
          </a:xfrm>
          <a:prstGeom prst="rect">
            <a:avLst/>
          </a:prstGeom>
          <a:noFill/>
        </p:spPr>
        <p:txBody>
          <a:bodyPr wrap="square" rtlCol="0">
            <a:spAutoFit/>
          </a:bodyPr>
          <a:lstStyle/>
          <a:p>
            <a:endParaRPr lang="en-US"/>
          </a:p>
        </p:txBody>
      </p:sp>
      <p:sp>
        <p:nvSpPr>
          <p:cNvPr id="3" name="TextBox 2"/>
          <p:cNvSpPr txBox="1"/>
          <p:nvPr/>
        </p:nvSpPr>
        <p:spPr>
          <a:xfrm>
            <a:off x="914400" y="356320"/>
            <a:ext cx="10682868" cy="6740307"/>
          </a:xfrm>
          <a:prstGeom prst="rect">
            <a:avLst/>
          </a:prstGeom>
          <a:noFill/>
        </p:spPr>
        <p:txBody>
          <a:bodyPr wrap="square" rtlCol="0">
            <a:spAutoFit/>
          </a:bodyPr>
          <a:lstStyle/>
          <a:p>
            <a:pPr marL="1028700" lvl="1" indent="-571500">
              <a:buFont typeface="Arial" panose="020B0604020202020204" pitchFamily="34" charset="0"/>
              <a:buChar char="•"/>
            </a:pPr>
            <a:r>
              <a:rPr lang="en-US" sz="3600" dirty="0">
                <a:solidFill>
                  <a:schemeClr val="bg1"/>
                </a:solidFill>
              </a:rPr>
              <a:t>Users may bring in their own consumables to use (other than the 3D filament which must be purchased from NLC stock for the safety of the machine.) </a:t>
            </a:r>
          </a:p>
          <a:p>
            <a:pPr marL="1028700" lvl="1" indent="-571500">
              <a:buFont typeface="Arial" panose="020B0604020202020204" pitchFamily="34" charset="0"/>
              <a:buChar char="•"/>
            </a:pPr>
            <a:endParaRPr lang="en-US" sz="3600" dirty="0">
              <a:solidFill>
                <a:schemeClr val="bg1"/>
              </a:solidFill>
            </a:endParaRPr>
          </a:p>
          <a:p>
            <a:pPr marL="1028700" lvl="1" indent="-571500">
              <a:buFont typeface="Arial" panose="020B0604020202020204" pitchFamily="34" charset="0"/>
              <a:buChar char="•"/>
            </a:pPr>
            <a:r>
              <a:rPr lang="en-US" sz="3600" dirty="0">
                <a:solidFill>
                  <a:schemeClr val="bg1"/>
                </a:solidFill>
              </a:rPr>
              <a:t>Library staff must approve all user-supplied materials before they are used for safety issues (noxious fumes, items that will damage the machine).</a:t>
            </a:r>
          </a:p>
          <a:p>
            <a:pPr lvl="1"/>
            <a:endParaRPr lang="en-US" sz="3600" dirty="0">
              <a:solidFill>
                <a:schemeClr val="bg1"/>
              </a:solidFill>
            </a:endParaRPr>
          </a:p>
          <a:p>
            <a:pPr marL="1028700" lvl="1" indent="-571500">
              <a:buFont typeface="Arial" panose="020B0604020202020204" pitchFamily="34" charset="0"/>
              <a:buChar char="•"/>
            </a:pPr>
            <a:r>
              <a:rPr lang="en-US" sz="3600" dirty="0">
                <a:solidFill>
                  <a:schemeClr val="bg1"/>
                </a:solidFill>
              </a:rPr>
              <a:t>The maker agrees Library is not responsible for failed projects for any reason.</a:t>
            </a:r>
          </a:p>
          <a:p>
            <a:pPr marL="1028700" lvl="1" indent="-571500">
              <a:buFont typeface="Arial" panose="020B0604020202020204" pitchFamily="34" charset="0"/>
              <a:buChar char="•"/>
            </a:pPr>
            <a:endParaRPr lang="en-US" sz="3600" dirty="0">
              <a:solidFill>
                <a:schemeClr val="bg1"/>
              </a:solidFill>
            </a:endParaRPr>
          </a:p>
        </p:txBody>
      </p:sp>
    </p:spTree>
    <p:extLst>
      <p:ext uri="{BB962C8B-B14F-4D97-AF65-F5344CB8AC3E}">
        <p14:creationId xmlns:p14="http://schemas.microsoft.com/office/powerpoint/2010/main" val="176097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852442" y="1688124"/>
            <a:ext cx="3194968" cy="1672140"/>
          </a:xfrm>
        </p:spPr>
        <p:txBody>
          <a:bodyPr/>
          <a:lstStyle/>
          <a:p>
            <a:r>
              <a:rPr lang="en-US" dirty="0"/>
              <a:t>Nebraska</a:t>
            </a:r>
          </a:p>
        </p:txBody>
      </p:sp>
      <p:sp>
        <p:nvSpPr>
          <p:cNvPr id="2" name="TextBox 1"/>
          <p:cNvSpPr txBox="1"/>
          <p:nvPr/>
        </p:nvSpPr>
        <p:spPr>
          <a:xfrm>
            <a:off x="914400" y="561860"/>
            <a:ext cx="10256704" cy="6114362"/>
          </a:xfrm>
          <a:prstGeom prst="rect">
            <a:avLst/>
          </a:prstGeom>
          <a:noFill/>
        </p:spPr>
        <p:txBody>
          <a:bodyPr wrap="square" rtlCol="0">
            <a:spAutoFit/>
          </a:bodyPr>
          <a:lstStyle/>
          <a:p>
            <a:endParaRPr lang="en-US"/>
          </a:p>
        </p:txBody>
      </p:sp>
      <p:sp>
        <p:nvSpPr>
          <p:cNvPr id="3" name="TextBox 2"/>
          <p:cNvSpPr txBox="1"/>
          <p:nvPr/>
        </p:nvSpPr>
        <p:spPr>
          <a:xfrm>
            <a:off x="814039" y="802888"/>
            <a:ext cx="10682868" cy="5078313"/>
          </a:xfrm>
          <a:prstGeom prst="rect">
            <a:avLst/>
          </a:prstGeom>
          <a:noFill/>
        </p:spPr>
        <p:txBody>
          <a:bodyPr wrap="square" rtlCol="0">
            <a:spAutoFit/>
          </a:bodyPr>
          <a:lstStyle/>
          <a:p>
            <a:pPr marL="1028700" lvl="1" indent="-571500">
              <a:buFont typeface="Arial" panose="020B0604020202020204" pitchFamily="34" charset="0"/>
              <a:buChar char="•"/>
            </a:pPr>
            <a:r>
              <a:rPr lang="en-US" sz="3600" dirty="0">
                <a:solidFill>
                  <a:schemeClr val="bg1"/>
                </a:solidFill>
              </a:rPr>
              <a:t>A Library Innovation Studio Use and Release Agreement must be signed by all makers (or the parent/legal guardian for makers under age 19) prior to using Studio equipment</a:t>
            </a:r>
          </a:p>
          <a:p>
            <a:pPr marL="1028700" lvl="1" indent="-571500">
              <a:buFont typeface="Arial" panose="020B0604020202020204" pitchFamily="34" charset="0"/>
              <a:buChar char="•"/>
            </a:pPr>
            <a:r>
              <a:rPr lang="en-US" sz="3600" dirty="0">
                <a:solidFill>
                  <a:schemeClr val="bg1"/>
                </a:solidFill>
              </a:rPr>
              <a:t>All of the Library’s policies (behavior, etc.) also applies to the Studio.</a:t>
            </a:r>
          </a:p>
          <a:p>
            <a:pPr marL="1028700" lvl="1" indent="-571500">
              <a:buFont typeface="Arial" panose="020B0604020202020204" pitchFamily="34" charset="0"/>
              <a:buChar char="•"/>
            </a:pPr>
            <a:r>
              <a:rPr lang="en-US" sz="3600" dirty="0">
                <a:solidFill>
                  <a:schemeClr val="bg1"/>
                </a:solidFill>
              </a:rPr>
              <a:t>The Library may suspend or deny access to the Studio for persons who fail to follow </a:t>
            </a:r>
            <a:r>
              <a:rPr lang="en-US" sz="3600" dirty="0" smtClean="0">
                <a:solidFill>
                  <a:schemeClr val="bg1"/>
                </a:solidFill>
              </a:rPr>
              <a:t>Studio </a:t>
            </a:r>
            <a:r>
              <a:rPr lang="en-US" sz="3600" dirty="0">
                <a:solidFill>
                  <a:schemeClr val="bg1"/>
                </a:solidFill>
              </a:rPr>
              <a:t>Policies.</a:t>
            </a:r>
          </a:p>
          <a:p>
            <a:pPr marL="1028700" lvl="1" indent="-571500">
              <a:buFont typeface="Arial" panose="020B0604020202020204" pitchFamily="34" charset="0"/>
              <a:buChar char="•"/>
            </a:pPr>
            <a:endParaRPr lang="en-US" sz="3600" dirty="0">
              <a:solidFill>
                <a:schemeClr val="bg1"/>
              </a:solidFill>
            </a:endParaRPr>
          </a:p>
        </p:txBody>
      </p:sp>
    </p:spTree>
    <p:extLst>
      <p:ext uri="{BB962C8B-B14F-4D97-AF65-F5344CB8AC3E}">
        <p14:creationId xmlns:p14="http://schemas.microsoft.com/office/powerpoint/2010/main" val="2962904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852442" y="1688124"/>
            <a:ext cx="3194968" cy="1672140"/>
          </a:xfrm>
        </p:spPr>
        <p:txBody>
          <a:bodyPr/>
          <a:lstStyle/>
          <a:p>
            <a:r>
              <a:rPr lang="en-US" dirty="0"/>
              <a:t>Nebraska</a:t>
            </a:r>
          </a:p>
        </p:txBody>
      </p:sp>
      <p:sp>
        <p:nvSpPr>
          <p:cNvPr id="2" name="TextBox 1"/>
          <p:cNvSpPr txBox="1"/>
          <p:nvPr/>
        </p:nvSpPr>
        <p:spPr>
          <a:xfrm>
            <a:off x="914400" y="561860"/>
            <a:ext cx="10256704" cy="6114362"/>
          </a:xfrm>
          <a:prstGeom prst="rect">
            <a:avLst/>
          </a:prstGeom>
          <a:noFill/>
        </p:spPr>
        <p:txBody>
          <a:bodyPr wrap="square" rtlCol="0">
            <a:spAutoFit/>
          </a:bodyPr>
          <a:lstStyle/>
          <a:p>
            <a:endParaRPr lang="en-US"/>
          </a:p>
        </p:txBody>
      </p:sp>
      <p:sp>
        <p:nvSpPr>
          <p:cNvPr id="3" name="TextBox 2"/>
          <p:cNvSpPr txBox="1"/>
          <p:nvPr/>
        </p:nvSpPr>
        <p:spPr>
          <a:xfrm>
            <a:off x="814039" y="802888"/>
            <a:ext cx="10682868" cy="5078313"/>
          </a:xfrm>
          <a:prstGeom prst="rect">
            <a:avLst/>
          </a:prstGeom>
          <a:noFill/>
        </p:spPr>
        <p:txBody>
          <a:bodyPr wrap="square" rtlCol="0">
            <a:spAutoFit/>
          </a:bodyPr>
          <a:lstStyle/>
          <a:p>
            <a:pPr marL="1028700" lvl="1" indent="-571500">
              <a:buFont typeface="Arial" panose="020B0604020202020204" pitchFamily="34" charset="0"/>
              <a:buChar char="•"/>
            </a:pPr>
            <a:r>
              <a:rPr lang="en-US" sz="3600" dirty="0">
                <a:solidFill>
                  <a:schemeClr val="bg1"/>
                </a:solidFill>
              </a:rPr>
              <a:t>All makers must participate in training </a:t>
            </a:r>
            <a:r>
              <a:rPr lang="en-US" sz="3600" dirty="0" smtClean="0">
                <a:solidFill>
                  <a:schemeClr val="bg1"/>
                </a:solidFill>
              </a:rPr>
              <a:t>to </a:t>
            </a:r>
            <a:r>
              <a:rPr lang="en-US" sz="3600" dirty="0">
                <a:solidFill>
                  <a:schemeClr val="bg1"/>
                </a:solidFill>
              </a:rPr>
              <a:t>receive certification before using Studio equipment as specified on the “</a:t>
            </a:r>
            <a:r>
              <a:rPr lang="en-US" sz="3600" dirty="0" smtClean="0">
                <a:solidFill>
                  <a:schemeClr val="bg1"/>
                </a:solidFill>
              </a:rPr>
              <a:t>use</a:t>
            </a:r>
            <a:r>
              <a:rPr lang="en-US" sz="3600" dirty="0">
                <a:solidFill>
                  <a:schemeClr val="bg1"/>
                </a:solidFill>
              </a:rPr>
              <a:t> </a:t>
            </a:r>
            <a:r>
              <a:rPr lang="en-US" sz="3600" dirty="0" smtClean="0">
                <a:solidFill>
                  <a:schemeClr val="bg1"/>
                </a:solidFill>
              </a:rPr>
              <a:t>and training chart</a:t>
            </a:r>
            <a:r>
              <a:rPr lang="en-US" sz="3600" dirty="0">
                <a:solidFill>
                  <a:schemeClr val="bg1"/>
                </a:solidFill>
              </a:rPr>
              <a:t>.” </a:t>
            </a:r>
          </a:p>
          <a:p>
            <a:pPr marL="1028700" lvl="1" indent="-571500">
              <a:buFont typeface="Arial" panose="020B0604020202020204" pitchFamily="34" charset="0"/>
              <a:buChar char="•"/>
            </a:pPr>
            <a:r>
              <a:rPr lang="en-US" sz="3600" dirty="0" smtClean="0">
                <a:solidFill>
                  <a:schemeClr val="bg1"/>
                </a:solidFill>
              </a:rPr>
              <a:t>Contact information with email addresses of makers will be entered into </a:t>
            </a:r>
            <a:r>
              <a:rPr lang="en-US" sz="3600" dirty="0">
                <a:solidFill>
                  <a:schemeClr val="bg1"/>
                </a:solidFill>
              </a:rPr>
              <a:t>the certification database. </a:t>
            </a:r>
            <a:endParaRPr lang="en-US" sz="3600" dirty="0" smtClean="0">
              <a:solidFill>
                <a:schemeClr val="bg1"/>
              </a:solidFill>
            </a:endParaRPr>
          </a:p>
          <a:p>
            <a:pPr marL="1028700" lvl="1" indent="-571500">
              <a:buFont typeface="Arial" panose="020B0604020202020204" pitchFamily="34" charset="0"/>
              <a:buChar char="•"/>
            </a:pPr>
            <a:r>
              <a:rPr lang="en-US" sz="3600" dirty="0" smtClean="0">
                <a:solidFill>
                  <a:schemeClr val="bg1"/>
                </a:solidFill>
              </a:rPr>
              <a:t>Library staff will ensure makers are certified before using equipment.</a:t>
            </a:r>
          </a:p>
          <a:p>
            <a:pPr marL="1028700" lvl="1" indent="-571500">
              <a:buFont typeface="Arial" panose="020B0604020202020204" pitchFamily="34" charset="0"/>
              <a:buChar char="•"/>
            </a:pPr>
            <a:r>
              <a:rPr lang="en-US" sz="3600" dirty="0" smtClean="0">
                <a:solidFill>
                  <a:schemeClr val="bg1"/>
                </a:solidFill>
              </a:rPr>
              <a:t>Equipment not requiring training should be used in a safe and proper manner.</a:t>
            </a:r>
            <a:endParaRPr lang="en-US" sz="3600" dirty="0">
              <a:solidFill>
                <a:schemeClr val="bg1"/>
              </a:solidFill>
            </a:endParaRPr>
          </a:p>
        </p:txBody>
      </p:sp>
    </p:spTree>
    <p:extLst>
      <p:ext uri="{BB962C8B-B14F-4D97-AF65-F5344CB8AC3E}">
        <p14:creationId xmlns:p14="http://schemas.microsoft.com/office/powerpoint/2010/main" val="4004039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2327</TotalTime>
  <Words>1079</Words>
  <Application>Microsoft Office PowerPoint</Application>
  <PresentationFormat>Widescreen</PresentationFormat>
  <Paragraphs>129</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Consolas</vt:lpstr>
      <vt:lpstr>Trebuchet MS</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 </vt:lpstr>
    </vt:vector>
  </TitlesOfParts>
  <Company>Nebraska Library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Innovation Studios: Transforming Rural Communities</dc:title>
  <dc:creator>JoAnn McManus</dc:creator>
  <cp:lastModifiedBy>Amanda Sweet</cp:lastModifiedBy>
  <cp:revision>161</cp:revision>
  <cp:lastPrinted>2018-09-25T14:31:08Z</cp:lastPrinted>
  <dcterms:created xsi:type="dcterms:W3CDTF">2017-05-26T14:53:57Z</dcterms:created>
  <dcterms:modified xsi:type="dcterms:W3CDTF">2019-08-07T15:12:21Z</dcterms:modified>
</cp:coreProperties>
</file>